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00667381" w:rsidRDefault="00667381" w:rsidP="00667381">
      <w:pPr>
        <w:spacing w:line="240" w:lineRule="auto"/>
        <w:jc w:val="both"/>
        <w:rPr>
          <w:b/>
          <w:u w:val="single"/>
        </w:rPr>
      </w:pPr>
    </w:p>
    <w:p w:rsidR="00667381" w:rsidRDefault="00667381" w:rsidP="00667381">
      <w:pPr>
        <w:pStyle w:val="Listenabsatz"/>
        <w:spacing w:line="240" w:lineRule="auto"/>
        <w:ind w:left="360"/>
        <w:jc w:val="both"/>
        <w:rPr>
          <w:b/>
          <w:u w:val="single"/>
        </w:rPr>
      </w:pPr>
    </w:p>
    <w:p w:rsidR="00691089" w:rsidRDefault="00691089" w:rsidP="00667381">
      <w:pPr>
        <w:pStyle w:val="Listenabsatz"/>
        <w:spacing w:line="240" w:lineRule="auto"/>
        <w:ind w:left="360"/>
        <w:jc w:val="both"/>
        <w:rPr>
          <w:b/>
          <w:u w:val="single"/>
        </w:rPr>
      </w:pPr>
    </w:p>
    <w:p w:rsidR="00691089" w:rsidRDefault="00691089" w:rsidP="00667381">
      <w:pPr>
        <w:pStyle w:val="Listenabsatz"/>
        <w:spacing w:line="240" w:lineRule="auto"/>
        <w:ind w:left="360"/>
        <w:jc w:val="both"/>
        <w:rPr>
          <w:b/>
          <w:u w:val="single"/>
        </w:rPr>
      </w:pPr>
    </w:p>
    <w:p w:rsidR="00691089" w:rsidRDefault="00691089" w:rsidP="00667381">
      <w:pPr>
        <w:pStyle w:val="Listenabsatz"/>
        <w:spacing w:line="240" w:lineRule="auto"/>
        <w:ind w:left="360"/>
        <w:jc w:val="both"/>
        <w:rPr>
          <w:b/>
          <w:u w:val="single"/>
        </w:rPr>
      </w:pPr>
    </w:p>
    <w:p w:rsidR="00691089" w:rsidRDefault="00691089" w:rsidP="00667381">
      <w:pPr>
        <w:pStyle w:val="Listenabsatz"/>
        <w:spacing w:line="240" w:lineRule="auto"/>
        <w:ind w:left="360"/>
        <w:jc w:val="both"/>
        <w:rPr>
          <w:b/>
          <w:u w:val="single"/>
        </w:rPr>
      </w:pPr>
    </w:p>
    <w:p w:rsidR="00691089" w:rsidRDefault="00691089" w:rsidP="00667381">
      <w:pPr>
        <w:pStyle w:val="Listenabsatz"/>
        <w:spacing w:line="240" w:lineRule="auto"/>
        <w:ind w:left="360"/>
        <w:jc w:val="both"/>
        <w:rPr>
          <w:b/>
          <w:u w:val="single"/>
        </w:rPr>
      </w:pPr>
    </w:p>
    <w:p w:rsidR="00691089" w:rsidRDefault="00691089" w:rsidP="00667381">
      <w:pPr>
        <w:pStyle w:val="Listenabsatz"/>
        <w:spacing w:line="240" w:lineRule="auto"/>
        <w:ind w:left="360"/>
        <w:jc w:val="both"/>
        <w:rPr>
          <w:b/>
          <w:u w:val="single"/>
        </w:rPr>
      </w:pPr>
    </w:p>
    <w:p w:rsidR="00691089" w:rsidRDefault="00691089" w:rsidP="00667381">
      <w:pPr>
        <w:pStyle w:val="Listenabsatz"/>
        <w:spacing w:line="240" w:lineRule="auto"/>
        <w:ind w:left="360"/>
        <w:jc w:val="both"/>
        <w:rPr>
          <w:b/>
          <w:u w:val="single"/>
        </w:rPr>
      </w:pPr>
    </w:p>
    <w:p w:rsidR="00691089" w:rsidRPr="00691089" w:rsidRDefault="00691089" w:rsidP="00667381">
      <w:pPr>
        <w:pStyle w:val="Listenabsatz"/>
        <w:spacing w:line="240" w:lineRule="auto"/>
        <w:ind w:left="360"/>
        <w:jc w:val="both"/>
        <w:rPr>
          <w:b/>
          <w:sz w:val="28"/>
          <w:u w:val="single"/>
        </w:rPr>
      </w:pPr>
    </w:p>
    <w:p w:rsidR="00CA3F88" w:rsidRPr="00B1076A" w:rsidRDefault="00CA3F88" w:rsidP="00CA3F88">
      <w:pPr>
        <w:pStyle w:val="Listenabsatz"/>
        <w:numPr>
          <w:ilvl w:val="0"/>
          <w:numId w:val="3"/>
        </w:numPr>
        <w:spacing w:line="240" w:lineRule="auto"/>
        <w:jc w:val="both"/>
        <w:rPr>
          <w:b/>
          <w:u w:val="single"/>
          <w:lang w:val="en-US"/>
        </w:rPr>
      </w:pPr>
      <w:r w:rsidRPr="00B1076A">
        <w:rPr>
          <w:b/>
          <w:u w:val="single"/>
          <w:lang w:val="en-US"/>
        </w:rPr>
        <w:t>Object of tender</w:t>
      </w:r>
    </w:p>
    <w:p w:rsidR="001E7A5E" w:rsidRPr="0060086F" w:rsidRDefault="001E7A5E" w:rsidP="001E7A5E">
      <w:pPr>
        <w:spacing w:line="240" w:lineRule="auto"/>
        <w:jc w:val="both"/>
        <w:rPr>
          <w:b/>
          <w:u w:val="single"/>
          <w:lang w:val="en-US"/>
        </w:rPr>
      </w:pPr>
    </w:p>
    <w:p w:rsidR="00805C88" w:rsidRPr="00445E3E" w:rsidRDefault="00805C88" w:rsidP="00805C88">
      <w:pPr>
        <w:spacing w:line="240" w:lineRule="auto"/>
        <w:jc w:val="both"/>
        <w:rPr>
          <w:lang w:val="en-US"/>
        </w:rPr>
      </w:pPr>
      <w:r w:rsidRPr="00445E3E">
        <w:rPr>
          <w:lang w:val="en-US"/>
        </w:rPr>
        <w:t>SCHOTT RESTOVER</w:t>
      </w:r>
      <w:r w:rsidRPr="00445E3E">
        <w:rPr>
          <w:vertAlign w:val="superscript"/>
          <w:lang w:val="en-US"/>
        </w:rPr>
        <w:t>®</w:t>
      </w:r>
      <w:r w:rsidRPr="00445E3E">
        <w:rPr>
          <w:lang w:val="en-US"/>
        </w:rPr>
        <w:t xml:space="preserve"> is a colorless machine drawn flat glass that has been developed for the restoration of historic window glazing, especially for buildings around 1900. It is based on old window glass and has an inhomogeneous surface structure. Besides the application as historic window glazing, SCHOTT RESTOVER</w:t>
      </w:r>
      <w:r w:rsidRPr="00445E3E">
        <w:rPr>
          <w:vertAlign w:val="superscript"/>
          <w:lang w:val="en-US"/>
        </w:rPr>
        <w:t>®</w:t>
      </w:r>
      <w:r w:rsidRPr="00445E3E">
        <w:rPr>
          <w:lang w:val="en-US"/>
        </w:rPr>
        <w:t xml:space="preserve"> can be used as </w:t>
      </w:r>
      <w:r>
        <w:rPr>
          <w:lang w:val="en-US"/>
        </w:rPr>
        <w:t>for example</w:t>
      </w:r>
      <w:r w:rsidRPr="00445E3E">
        <w:rPr>
          <w:lang w:val="en-US"/>
        </w:rPr>
        <w:t xml:space="preserve"> furniture or </w:t>
      </w:r>
      <w:r>
        <w:rPr>
          <w:lang w:val="en-US"/>
        </w:rPr>
        <w:t>other interior design applications</w:t>
      </w:r>
      <w:r w:rsidRPr="00445E3E">
        <w:rPr>
          <w:lang w:val="en-US"/>
        </w:rPr>
        <w:t>.</w:t>
      </w:r>
    </w:p>
    <w:p w:rsidR="00805C88" w:rsidRPr="00D9746E" w:rsidRDefault="00805C88" w:rsidP="00805C88">
      <w:pPr>
        <w:spacing w:line="240" w:lineRule="auto"/>
        <w:jc w:val="both"/>
        <w:rPr>
          <w:lang w:val="en-US"/>
        </w:rPr>
      </w:pPr>
    </w:p>
    <w:p w:rsidR="00805C88" w:rsidRPr="00714494" w:rsidRDefault="00805C88" w:rsidP="00805C88">
      <w:pPr>
        <w:spacing w:line="240" w:lineRule="auto"/>
        <w:jc w:val="both"/>
        <w:rPr>
          <w:lang w:val="en-US"/>
        </w:rPr>
      </w:pPr>
      <w:r w:rsidRPr="00714494">
        <w:rPr>
          <w:lang w:val="en-US"/>
        </w:rPr>
        <w:t>SCHOTT RESTOVER</w:t>
      </w:r>
      <w:r w:rsidRPr="00714494">
        <w:rPr>
          <w:vertAlign w:val="superscript"/>
          <w:lang w:val="en-US"/>
        </w:rPr>
        <w:t>®</w:t>
      </w:r>
      <w:r w:rsidRPr="00714494">
        <w:rPr>
          <w:lang w:val="en-US"/>
        </w:rPr>
        <w:t xml:space="preserve"> is being offered </w:t>
      </w:r>
      <w:r>
        <w:rPr>
          <w:lang w:val="en-US"/>
        </w:rPr>
        <w:t>in</w:t>
      </w:r>
      <w:r w:rsidRPr="00714494">
        <w:rPr>
          <w:lang w:val="en-US"/>
        </w:rPr>
        <w:t xml:space="preserve"> three product variants. </w:t>
      </w:r>
      <w:r>
        <w:rPr>
          <w:lang w:val="en-US"/>
        </w:rPr>
        <w:t>RESTOVER</w:t>
      </w:r>
      <w:r>
        <w:rPr>
          <w:vertAlign w:val="superscript"/>
          <w:lang w:val="en-US"/>
        </w:rPr>
        <w:t>®</w:t>
      </w:r>
      <w:r>
        <w:rPr>
          <w:lang w:val="en-US"/>
        </w:rPr>
        <w:t xml:space="preserve"> and RESTOVER</w:t>
      </w:r>
      <w:r>
        <w:rPr>
          <w:vertAlign w:val="superscript"/>
          <w:lang w:val="en-US"/>
        </w:rPr>
        <w:t>®</w:t>
      </w:r>
      <w:r>
        <w:rPr>
          <w:lang w:val="en-US"/>
        </w:rPr>
        <w:t xml:space="preserve"> light are similar to old window glass and show an irregular respectively a slightly irregular surface structure. RESTOVER</w:t>
      </w:r>
      <w:r>
        <w:rPr>
          <w:vertAlign w:val="superscript"/>
          <w:lang w:val="en-US"/>
        </w:rPr>
        <w:t>®</w:t>
      </w:r>
      <w:r>
        <w:rPr>
          <w:lang w:val="en-US"/>
        </w:rPr>
        <w:t xml:space="preserve"> plus is characterized by a considerably more irregular surface and is similar to hand-blown glass.</w:t>
      </w:r>
    </w:p>
    <w:p w:rsidR="00805C88" w:rsidRDefault="00805C88" w:rsidP="00805C88">
      <w:pPr>
        <w:spacing w:line="240" w:lineRule="auto"/>
        <w:jc w:val="both"/>
        <w:rPr>
          <w:lang w:val="en-US"/>
        </w:rPr>
      </w:pPr>
    </w:p>
    <w:p w:rsidR="00691089" w:rsidRPr="00714494" w:rsidRDefault="00691089" w:rsidP="00691089">
      <w:pPr>
        <w:jc w:val="both"/>
        <w:rPr>
          <w:lang w:val="en-US"/>
        </w:rPr>
      </w:pPr>
    </w:p>
    <w:p w:rsidR="002A1019" w:rsidRPr="00633FD8" w:rsidRDefault="00805C88" w:rsidP="00805C88">
      <w:pPr>
        <w:rPr>
          <w:lang w:val="en-US"/>
        </w:rPr>
      </w:pPr>
      <w:r w:rsidRPr="00445E3E">
        <w:rPr>
          <w:lang w:val="en-US"/>
        </w:rPr>
        <w:t>Offered product:</w:t>
      </w:r>
      <w:r w:rsidR="002A1019">
        <w:rPr>
          <w:lang w:val="en-US"/>
        </w:rPr>
        <w:tab/>
      </w:r>
      <w:bookmarkStart w:id="0" w:name="Text9"/>
      <w:r w:rsidR="002A1019">
        <w:fldChar w:fldCharType="begin">
          <w:ffData>
            <w:name w:val="Text9"/>
            <w:enabled/>
            <w:calcOnExit w:val="0"/>
            <w:textInput/>
          </w:ffData>
        </w:fldChar>
      </w:r>
      <w:r w:rsidR="002A1019" w:rsidRPr="00633FD8">
        <w:rPr>
          <w:lang w:val="en-US"/>
        </w:rPr>
        <w:instrText xml:space="preserve"> FORMTEXT </w:instrText>
      </w:r>
      <w:r w:rsidR="002A1019">
        <w:fldChar w:fldCharType="separate"/>
      </w:r>
      <w:r w:rsidR="002A1019">
        <w:rPr>
          <w:noProof/>
        </w:rPr>
        <w:t> </w:t>
      </w:r>
      <w:r w:rsidR="002A1019">
        <w:rPr>
          <w:noProof/>
        </w:rPr>
        <w:t> </w:t>
      </w:r>
      <w:r w:rsidR="002A1019">
        <w:rPr>
          <w:noProof/>
        </w:rPr>
        <w:t> </w:t>
      </w:r>
      <w:r w:rsidR="002A1019">
        <w:rPr>
          <w:noProof/>
        </w:rPr>
        <w:t> </w:t>
      </w:r>
      <w:r w:rsidR="002A1019">
        <w:rPr>
          <w:noProof/>
        </w:rPr>
        <w:t> </w:t>
      </w:r>
      <w:r w:rsidR="002A1019">
        <w:fldChar w:fldCharType="end"/>
      </w:r>
      <w:bookmarkEnd w:id="0"/>
    </w:p>
    <w:p w:rsidR="002A1019" w:rsidRDefault="002A1019" w:rsidP="002A1019">
      <w:pPr>
        <w:spacing w:line="240" w:lineRule="auto"/>
        <w:jc w:val="both"/>
        <w:rPr>
          <w:u w:val="single"/>
          <w:lang w:val="en-US"/>
        </w:rPr>
      </w:pPr>
    </w:p>
    <w:p w:rsidR="00691089" w:rsidRDefault="00691089" w:rsidP="002A1019">
      <w:pPr>
        <w:spacing w:line="240" w:lineRule="auto"/>
        <w:jc w:val="both"/>
        <w:rPr>
          <w:u w:val="single"/>
          <w:lang w:val="en-US"/>
        </w:rPr>
      </w:pPr>
    </w:p>
    <w:p w:rsidR="00805C88" w:rsidRPr="00445E3E" w:rsidRDefault="007C7F25" w:rsidP="00805C88">
      <w:pPr>
        <w:spacing w:line="240" w:lineRule="auto"/>
        <w:ind w:left="1" w:hanging="1"/>
        <w:jc w:val="both"/>
        <w:rPr>
          <w:u w:val="single"/>
          <w:lang w:val="en-US"/>
        </w:rPr>
      </w:pPr>
      <w:r w:rsidRPr="00197FC5">
        <w:rPr>
          <w:szCs w:val="20"/>
          <w:lang w:val="en-US"/>
        </w:rPr>
        <w:tab/>
      </w:r>
      <w:r w:rsidR="00805C88" w:rsidRPr="00445E3E">
        <w:rPr>
          <w:u w:val="single"/>
          <w:lang w:val="en-US"/>
        </w:rPr>
        <w:t>Technical data</w:t>
      </w:r>
      <w:r w:rsidR="00805C88" w:rsidRPr="00445E3E">
        <w:rPr>
          <w:lang w:val="en-US"/>
        </w:rPr>
        <w:t>*</w:t>
      </w:r>
    </w:p>
    <w:p w:rsidR="00805C88" w:rsidRPr="00445E3E" w:rsidRDefault="00805C88" w:rsidP="00805C88">
      <w:pPr>
        <w:spacing w:line="240" w:lineRule="auto"/>
        <w:ind w:left="1" w:hanging="1"/>
        <w:jc w:val="both"/>
        <w:rPr>
          <w:u w:val="single"/>
          <w:lang w:val="en-US"/>
        </w:rPr>
      </w:pPr>
    </w:p>
    <w:p w:rsidR="00805C88" w:rsidRPr="00C60E6D" w:rsidRDefault="003E7BFE" w:rsidP="00805C88">
      <w:pPr>
        <w:spacing w:line="240" w:lineRule="auto"/>
        <w:ind w:left="1" w:hanging="1"/>
        <w:jc w:val="both"/>
        <w:rPr>
          <w:color w:val="000000" w:themeColor="text1"/>
          <w:lang w:val="en-US"/>
        </w:rPr>
      </w:pPr>
      <w:r w:rsidRPr="00C60E6D">
        <w:rPr>
          <w:color w:val="000000" w:themeColor="text1"/>
          <w:lang w:val="en-US"/>
        </w:rPr>
        <w:t xml:space="preserve">Heat transfer coefficient </w:t>
      </w:r>
      <w:r w:rsidR="00805C88" w:rsidRPr="00C60E6D">
        <w:rPr>
          <w:color w:val="000000" w:themeColor="text1"/>
          <w:lang w:val="en-US"/>
        </w:rPr>
        <w:t>Ug-value (DIN EN 673)</w:t>
      </w:r>
      <w:r w:rsidR="00805C88" w:rsidRPr="00C60E6D">
        <w:rPr>
          <w:color w:val="000000" w:themeColor="text1"/>
          <w:lang w:val="en-US"/>
        </w:rPr>
        <w:tab/>
      </w:r>
      <w:r w:rsidR="00805C88" w:rsidRPr="00C60E6D">
        <w:rPr>
          <w:color w:val="000000" w:themeColor="text1"/>
          <w:lang w:val="en-US"/>
        </w:rPr>
        <w:tab/>
        <w:t>5.8 W/(m</w:t>
      </w:r>
      <w:r w:rsidR="00805C88" w:rsidRPr="00C60E6D">
        <w:rPr>
          <w:color w:val="000000" w:themeColor="text1"/>
          <w:vertAlign w:val="superscript"/>
          <w:lang w:val="en-US"/>
        </w:rPr>
        <w:t>2</w:t>
      </w:r>
      <w:r w:rsidR="00805C88" w:rsidRPr="00C60E6D">
        <w:rPr>
          <w:color w:val="000000" w:themeColor="text1"/>
          <w:lang w:val="en-US"/>
        </w:rPr>
        <w:t>-K)</w:t>
      </w:r>
    </w:p>
    <w:p w:rsidR="00805C88" w:rsidRPr="00C60E6D" w:rsidRDefault="003E7BFE" w:rsidP="00805C88">
      <w:pPr>
        <w:spacing w:line="240" w:lineRule="auto"/>
        <w:ind w:left="1" w:hanging="1"/>
        <w:jc w:val="both"/>
        <w:rPr>
          <w:color w:val="000000" w:themeColor="text1"/>
          <w:lang w:val="en-US"/>
        </w:rPr>
      </w:pPr>
      <w:r w:rsidRPr="00C60E6D">
        <w:rPr>
          <w:color w:val="000000" w:themeColor="text1"/>
          <w:lang w:val="en-US"/>
        </w:rPr>
        <w:t>UV-</w:t>
      </w:r>
      <w:r w:rsidR="00805C88" w:rsidRPr="00C60E6D">
        <w:rPr>
          <w:color w:val="000000" w:themeColor="text1"/>
          <w:lang w:val="en-US"/>
        </w:rPr>
        <w:t xml:space="preserve">transmittance </w:t>
      </w:r>
      <w:r w:rsidR="00805C88" w:rsidRPr="00C60E6D">
        <w:rPr>
          <w:rFonts w:cs="Arial"/>
          <w:color w:val="000000" w:themeColor="text1"/>
          <w:lang w:val="en-US"/>
        </w:rPr>
        <w:t>τ</w:t>
      </w:r>
      <w:r w:rsidR="00805C88" w:rsidRPr="00C60E6D">
        <w:rPr>
          <w:color w:val="000000" w:themeColor="text1"/>
          <w:vertAlign w:val="subscript"/>
          <w:lang w:val="en-US"/>
        </w:rPr>
        <w:t>UV</w:t>
      </w:r>
      <w:r w:rsidR="00805C88" w:rsidRPr="00C60E6D">
        <w:rPr>
          <w:color w:val="000000" w:themeColor="text1"/>
          <w:lang w:val="en-US"/>
        </w:rPr>
        <w:tab/>
      </w:r>
      <w:r w:rsidR="00805C88" w:rsidRPr="00C60E6D">
        <w:rPr>
          <w:color w:val="000000" w:themeColor="text1"/>
          <w:lang w:val="en-US"/>
        </w:rPr>
        <w:tab/>
      </w:r>
      <w:r w:rsidR="00805C88" w:rsidRPr="00C60E6D">
        <w:rPr>
          <w:color w:val="000000" w:themeColor="text1"/>
          <w:lang w:val="en-US"/>
        </w:rPr>
        <w:tab/>
      </w:r>
      <w:r w:rsidR="00805C88" w:rsidRPr="00C60E6D">
        <w:rPr>
          <w:color w:val="000000" w:themeColor="text1"/>
          <w:lang w:val="en-US"/>
        </w:rPr>
        <w:tab/>
      </w:r>
      <w:r w:rsidRPr="00C60E6D">
        <w:rPr>
          <w:color w:val="000000" w:themeColor="text1"/>
          <w:lang w:val="en-US"/>
        </w:rPr>
        <w:tab/>
      </w:r>
      <w:r w:rsidRPr="00C60E6D">
        <w:rPr>
          <w:color w:val="000000" w:themeColor="text1"/>
          <w:lang w:val="en-US"/>
        </w:rPr>
        <w:tab/>
        <w:t xml:space="preserve">  </w:t>
      </w:r>
      <w:r w:rsidR="00805C88" w:rsidRPr="00C60E6D">
        <w:rPr>
          <w:color w:val="000000" w:themeColor="text1"/>
          <w:lang w:val="en-US"/>
        </w:rPr>
        <w:t>78</w:t>
      </w:r>
      <w:r w:rsidRPr="00C60E6D">
        <w:rPr>
          <w:color w:val="000000" w:themeColor="text1"/>
          <w:lang w:val="en-US"/>
        </w:rPr>
        <w:t xml:space="preserve"> %</w:t>
      </w:r>
    </w:p>
    <w:p w:rsidR="00805C88" w:rsidRPr="00C60E6D" w:rsidRDefault="003E7BFE" w:rsidP="00805C88">
      <w:pPr>
        <w:spacing w:line="240" w:lineRule="auto"/>
        <w:ind w:left="1" w:hanging="1"/>
        <w:jc w:val="both"/>
        <w:rPr>
          <w:color w:val="000000" w:themeColor="text1"/>
          <w:lang w:val="en-US"/>
        </w:rPr>
      </w:pPr>
      <w:r w:rsidRPr="00C60E6D">
        <w:rPr>
          <w:rFonts w:cs="Arial"/>
          <w:color w:val="000000" w:themeColor="text1"/>
          <w:lang w:val="en-US"/>
        </w:rPr>
        <w:t xml:space="preserve">Spectral transmittance </w:t>
      </w:r>
      <w:r w:rsidR="00805C88" w:rsidRPr="00C60E6D">
        <w:rPr>
          <w:rFonts w:cs="Arial"/>
          <w:color w:val="000000" w:themeColor="text1"/>
          <w:lang w:val="en-US"/>
        </w:rPr>
        <w:t>τ</w:t>
      </w:r>
      <w:r w:rsidR="00805C88" w:rsidRPr="00C60E6D">
        <w:rPr>
          <w:color w:val="000000" w:themeColor="text1"/>
          <w:vertAlign w:val="subscript"/>
          <w:lang w:val="en-US"/>
        </w:rPr>
        <w:t>380 nm – 420 nm</w:t>
      </w:r>
      <w:r w:rsidR="00805C88" w:rsidRPr="00C60E6D">
        <w:rPr>
          <w:color w:val="000000" w:themeColor="text1"/>
          <w:lang w:val="en-US"/>
        </w:rPr>
        <w:tab/>
      </w:r>
      <w:r w:rsidR="00805C88" w:rsidRPr="00C60E6D">
        <w:rPr>
          <w:color w:val="000000" w:themeColor="text1"/>
          <w:lang w:val="en-US"/>
        </w:rPr>
        <w:tab/>
      </w:r>
      <w:r w:rsidR="00805C88" w:rsidRPr="00C60E6D">
        <w:rPr>
          <w:color w:val="000000" w:themeColor="text1"/>
          <w:lang w:val="en-US"/>
        </w:rPr>
        <w:tab/>
      </w:r>
      <w:r w:rsidR="00805C88" w:rsidRPr="00C60E6D">
        <w:rPr>
          <w:color w:val="000000" w:themeColor="text1"/>
          <w:lang w:val="en-US"/>
        </w:rPr>
        <w:tab/>
      </w:r>
      <w:r w:rsidRPr="00C60E6D">
        <w:rPr>
          <w:color w:val="000000" w:themeColor="text1"/>
          <w:lang w:val="en-US"/>
        </w:rPr>
        <w:t xml:space="preserve">  </w:t>
      </w:r>
      <w:r w:rsidR="00805C88" w:rsidRPr="00C60E6D">
        <w:rPr>
          <w:color w:val="000000" w:themeColor="text1"/>
          <w:lang w:val="en-US"/>
        </w:rPr>
        <w:t>91 %</w:t>
      </w:r>
    </w:p>
    <w:p w:rsidR="00805C88" w:rsidRPr="00C60E6D" w:rsidRDefault="00805C88" w:rsidP="00805C88">
      <w:pPr>
        <w:spacing w:line="240" w:lineRule="auto"/>
        <w:ind w:left="1" w:hanging="1"/>
        <w:jc w:val="both"/>
        <w:rPr>
          <w:rFonts w:cs="Arial"/>
          <w:color w:val="000000" w:themeColor="text1"/>
          <w:lang w:val="en-US"/>
        </w:rPr>
      </w:pPr>
      <w:r w:rsidRPr="00C60E6D">
        <w:rPr>
          <w:color w:val="000000" w:themeColor="text1"/>
          <w:lang w:val="en-US"/>
        </w:rPr>
        <w:t xml:space="preserve">Light transmittance </w:t>
      </w:r>
      <w:r w:rsidRPr="00C60E6D">
        <w:rPr>
          <w:rFonts w:cs="Arial"/>
          <w:color w:val="000000" w:themeColor="text1"/>
          <w:lang w:val="en-US"/>
        </w:rPr>
        <w:t>τ</w:t>
      </w:r>
      <w:r w:rsidRPr="00C60E6D">
        <w:rPr>
          <w:rFonts w:cs="Arial"/>
          <w:color w:val="000000" w:themeColor="text1"/>
          <w:vertAlign w:val="subscript"/>
          <w:lang w:val="en-US"/>
        </w:rPr>
        <w:t>V</w:t>
      </w:r>
      <w:r w:rsidRPr="00C60E6D">
        <w:rPr>
          <w:rFonts w:cs="Arial"/>
          <w:color w:val="000000" w:themeColor="text1"/>
          <w:lang w:val="en-US"/>
        </w:rPr>
        <w:tab/>
      </w:r>
      <w:r w:rsidRPr="00C60E6D">
        <w:rPr>
          <w:rFonts w:cs="Arial"/>
          <w:color w:val="000000" w:themeColor="text1"/>
          <w:lang w:val="en-US"/>
        </w:rPr>
        <w:tab/>
      </w:r>
      <w:r w:rsidRPr="00C60E6D">
        <w:rPr>
          <w:rFonts w:cs="Arial"/>
          <w:color w:val="000000" w:themeColor="text1"/>
          <w:lang w:val="en-US"/>
        </w:rPr>
        <w:tab/>
      </w:r>
      <w:r w:rsidRPr="00C60E6D">
        <w:rPr>
          <w:rFonts w:cs="Arial"/>
          <w:color w:val="000000" w:themeColor="text1"/>
          <w:lang w:val="en-US"/>
        </w:rPr>
        <w:tab/>
      </w:r>
      <w:r w:rsidR="003E7BFE" w:rsidRPr="00C60E6D">
        <w:rPr>
          <w:rFonts w:cs="Arial"/>
          <w:color w:val="000000" w:themeColor="text1"/>
          <w:lang w:val="en-US"/>
        </w:rPr>
        <w:tab/>
      </w:r>
      <w:r w:rsidR="003E7BFE" w:rsidRPr="00C60E6D">
        <w:rPr>
          <w:rFonts w:cs="Arial"/>
          <w:color w:val="000000" w:themeColor="text1"/>
          <w:lang w:val="en-US"/>
        </w:rPr>
        <w:tab/>
        <w:t xml:space="preserve">  </w:t>
      </w:r>
      <w:r w:rsidRPr="00C60E6D">
        <w:rPr>
          <w:rFonts w:cs="Arial"/>
          <w:color w:val="000000" w:themeColor="text1"/>
          <w:lang w:val="en-US"/>
        </w:rPr>
        <w:t>91</w:t>
      </w:r>
      <w:r w:rsidR="003E7BFE" w:rsidRPr="00C60E6D">
        <w:rPr>
          <w:rFonts w:cs="Arial"/>
          <w:color w:val="000000" w:themeColor="text1"/>
          <w:lang w:val="en-US"/>
        </w:rPr>
        <w:t xml:space="preserve"> %</w:t>
      </w:r>
    </w:p>
    <w:p w:rsidR="00805C88" w:rsidRPr="00C60E6D" w:rsidRDefault="00805C88" w:rsidP="00805C88">
      <w:pPr>
        <w:spacing w:line="240" w:lineRule="auto"/>
        <w:ind w:left="1" w:hanging="1"/>
        <w:jc w:val="both"/>
        <w:rPr>
          <w:color w:val="000000" w:themeColor="text1"/>
          <w:lang w:val="en-US"/>
        </w:rPr>
      </w:pPr>
      <w:r w:rsidRPr="00C60E6D">
        <w:rPr>
          <w:color w:val="000000" w:themeColor="text1"/>
          <w:lang w:val="en-US"/>
        </w:rPr>
        <w:t xml:space="preserve">Total </w:t>
      </w:r>
      <w:r w:rsidR="00633FD8" w:rsidRPr="00C60E6D">
        <w:rPr>
          <w:color w:val="000000" w:themeColor="text1"/>
          <w:lang w:val="en-US"/>
        </w:rPr>
        <w:t xml:space="preserve">solar </w:t>
      </w:r>
      <w:r w:rsidRPr="00C60E6D">
        <w:rPr>
          <w:color w:val="000000" w:themeColor="text1"/>
          <w:lang w:val="en-US"/>
        </w:rPr>
        <w:t>energy transmittance g</w:t>
      </w:r>
      <w:r w:rsidRPr="00C60E6D">
        <w:rPr>
          <w:color w:val="000000" w:themeColor="text1"/>
          <w:lang w:val="en-US"/>
        </w:rPr>
        <w:tab/>
      </w:r>
      <w:r w:rsidRPr="00C60E6D">
        <w:rPr>
          <w:color w:val="000000" w:themeColor="text1"/>
          <w:lang w:val="en-US"/>
        </w:rPr>
        <w:tab/>
      </w:r>
      <w:r w:rsidR="003E7BFE" w:rsidRPr="00C60E6D">
        <w:rPr>
          <w:color w:val="000000" w:themeColor="text1"/>
          <w:lang w:val="en-US"/>
        </w:rPr>
        <w:tab/>
      </w:r>
      <w:r w:rsidR="003E7BFE" w:rsidRPr="00C60E6D">
        <w:rPr>
          <w:color w:val="000000" w:themeColor="text1"/>
          <w:lang w:val="en-US"/>
        </w:rPr>
        <w:tab/>
      </w:r>
      <w:r w:rsidR="00633FD8" w:rsidRPr="00C60E6D">
        <w:rPr>
          <w:color w:val="000000" w:themeColor="text1"/>
          <w:lang w:val="en-US"/>
        </w:rPr>
        <w:t xml:space="preserve"> </w:t>
      </w:r>
      <w:r w:rsidR="003E7BFE" w:rsidRPr="00C60E6D">
        <w:rPr>
          <w:color w:val="000000" w:themeColor="text1"/>
          <w:lang w:val="en-US"/>
        </w:rPr>
        <w:t xml:space="preserve"> </w:t>
      </w:r>
      <w:r w:rsidRPr="00C60E6D">
        <w:rPr>
          <w:color w:val="000000" w:themeColor="text1"/>
          <w:lang w:val="en-US"/>
        </w:rPr>
        <w:t>91</w:t>
      </w:r>
      <w:r w:rsidR="003E7BFE" w:rsidRPr="00C60E6D">
        <w:rPr>
          <w:color w:val="000000" w:themeColor="text1"/>
          <w:lang w:val="en-US"/>
        </w:rPr>
        <w:t xml:space="preserve"> %</w:t>
      </w:r>
    </w:p>
    <w:p w:rsidR="00CA3F88" w:rsidRPr="00C60E6D" w:rsidRDefault="00805C88" w:rsidP="00805C88">
      <w:pPr>
        <w:spacing w:line="240" w:lineRule="auto"/>
        <w:ind w:left="1" w:hanging="1"/>
        <w:jc w:val="both"/>
        <w:rPr>
          <w:color w:val="000000" w:themeColor="text1"/>
          <w:u w:val="single"/>
          <w:lang w:val="en-US"/>
        </w:rPr>
      </w:pPr>
      <w:r w:rsidRPr="00C60E6D">
        <w:rPr>
          <w:color w:val="000000" w:themeColor="text1"/>
          <w:lang w:val="en-US"/>
        </w:rPr>
        <w:t>Color rendering index R</w:t>
      </w:r>
      <w:r w:rsidRPr="00C60E6D">
        <w:rPr>
          <w:color w:val="000000" w:themeColor="text1"/>
          <w:vertAlign w:val="subscript"/>
          <w:lang w:val="en-US"/>
        </w:rPr>
        <w:t>a</w:t>
      </w:r>
      <w:r w:rsidRPr="00C60E6D">
        <w:rPr>
          <w:color w:val="000000" w:themeColor="text1"/>
          <w:lang w:val="en-US"/>
        </w:rPr>
        <w:t xml:space="preserve"> (DIN EN 410)</w:t>
      </w:r>
      <w:r w:rsidRPr="00C60E6D">
        <w:rPr>
          <w:color w:val="000000" w:themeColor="text1"/>
          <w:lang w:val="en-US"/>
        </w:rPr>
        <w:tab/>
      </w:r>
      <w:r w:rsidR="003E7BFE" w:rsidRPr="00C60E6D">
        <w:rPr>
          <w:color w:val="000000" w:themeColor="text1"/>
          <w:lang w:val="en-US"/>
        </w:rPr>
        <w:tab/>
      </w:r>
      <w:r w:rsidR="003E7BFE" w:rsidRPr="00C60E6D">
        <w:rPr>
          <w:color w:val="000000" w:themeColor="text1"/>
          <w:lang w:val="en-US"/>
        </w:rPr>
        <w:tab/>
      </w:r>
      <w:r w:rsidRPr="00C60E6D">
        <w:rPr>
          <w:color w:val="000000" w:themeColor="text1"/>
          <w:lang w:val="en-US"/>
        </w:rPr>
        <w:t>100</w:t>
      </w:r>
      <w:r w:rsidR="003E7BFE" w:rsidRPr="00C60E6D">
        <w:rPr>
          <w:color w:val="000000" w:themeColor="text1"/>
          <w:lang w:val="en-US"/>
        </w:rPr>
        <w:t xml:space="preserve"> %</w:t>
      </w:r>
    </w:p>
    <w:p w:rsidR="003E7BFE" w:rsidRPr="00C60E6D" w:rsidRDefault="003E7BFE" w:rsidP="00805C88">
      <w:pPr>
        <w:spacing w:line="240" w:lineRule="auto"/>
        <w:ind w:left="1" w:hanging="1"/>
        <w:jc w:val="both"/>
        <w:rPr>
          <w:color w:val="000000" w:themeColor="text1"/>
          <w:lang w:val="en-US"/>
        </w:rPr>
      </w:pPr>
    </w:p>
    <w:p w:rsidR="003E7BFE" w:rsidRPr="00C60E6D" w:rsidRDefault="003E7BFE" w:rsidP="00805C88">
      <w:pPr>
        <w:spacing w:line="240" w:lineRule="auto"/>
        <w:ind w:left="1" w:hanging="1"/>
        <w:jc w:val="both"/>
        <w:rPr>
          <w:color w:val="000000" w:themeColor="text1"/>
          <w:sz w:val="18"/>
          <w:lang w:val="en-US"/>
        </w:rPr>
      </w:pPr>
      <w:r w:rsidRPr="00C60E6D">
        <w:rPr>
          <w:color w:val="000000" w:themeColor="text1"/>
          <w:sz w:val="18"/>
          <w:lang w:val="en-US"/>
        </w:rPr>
        <w:t xml:space="preserve">* </w:t>
      </w:r>
      <w:r w:rsidR="00C60E6D" w:rsidRPr="00C60E6D">
        <w:rPr>
          <w:color w:val="000000" w:themeColor="text1"/>
          <w:sz w:val="18"/>
          <w:lang w:val="en-US"/>
        </w:rPr>
        <w:t>All data based on 2.75 mm glass.</w:t>
      </w:r>
    </w:p>
    <w:p w:rsidR="003E7BFE" w:rsidRDefault="003E7BFE" w:rsidP="00805C88">
      <w:pPr>
        <w:spacing w:line="240" w:lineRule="auto"/>
        <w:ind w:left="1" w:hanging="1"/>
        <w:jc w:val="both"/>
        <w:rPr>
          <w:color w:val="FF00FF"/>
          <w:u w:val="single"/>
          <w:lang w:val="en-US"/>
        </w:rPr>
      </w:pPr>
    </w:p>
    <w:p w:rsidR="00691089" w:rsidRDefault="00691089" w:rsidP="00805C88">
      <w:pPr>
        <w:spacing w:line="240" w:lineRule="auto"/>
        <w:ind w:left="1" w:hanging="1"/>
        <w:jc w:val="both"/>
        <w:rPr>
          <w:color w:val="FF00FF"/>
          <w:u w:val="single"/>
          <w:lang w:val="en-US"/>
        </w:rPr>
      </w:pPr>
    </w:p>
    <w:p w:rsidR="00691089" w:rsidRDefault="00691089" w:rsidP="00805C88">
      <w:pPr>
        <w:spacing w:line="240" w:lineRule="auto"/>
        <w:ind w:left="1" w:hanging="1"/>
        <w:jc w:val="both"/>
        <w:rPr>
          <w:color w:val="FF00FF"/>
          <w:u w:val="single"/>
          <w:lang w:val="en-US"/>
        </w:rPr>
      </w:pPr>
    </w:p>
    <w:p w:rsidR="003E7BFE" w:rsidRPr="00445E3E" w:rsidRDefault="003E7BFE" w:rsidP="003E7BFE">
      <w:pPr>
        <w:spacing w:line="240" w:lineRule="auto"/>
        <w:ind w:left="1" w:hanging="1"/>
        <w:jc w:val="both"/>
        <w:rPr>
          <w:u w:val="single"/>
          <w:lang w:val="en-US"/>
        </w:rPr>
      </w:pPr>
      <w:r w:rsidRPr="00445E3E">
        <w:rPr>
          <w:u w:val="single"/>
          <w:lang w:val="en-US"/>
        </w:rPr>
        <w:t>Glass thickness</w:t>
      </w:r>
    </w:p>
    <w:p w:rsidR="003E7BFE" w:rsidRPr="00445E3E" w:rsidRDefault="003E7BFE" w:rsidP="003E7BFE">
      <w:pPr>
        <w:spacing w:line="240" w:lineRule="auto"/>
        <w:ind w:left="1" w:hanging="1"/>
        <w:jc w:val="both"/>
        <w:rPr>
          <w:u w:val="single"/>
          <w:lang w:val="en-US"/>
        </w:rPr>
      </w:pPr>
    </w:p>
    <w:p w:rsidR="003E7BFE" w:rsidRDefault="003E7BFE" w:rsidP="003E7BFE">
      <w:pPr>
        <w:spacing w:line="240" w:lineRule="auto"/>
        <w:ind w:left="1" w:hanging="1"/>
        <w:jc w:val="both"/>
        <w:rPr>
          <w:lang w:val="en-US"/>
        </w:rPr>
      </w:pPr>
      <w:r>
        <w:rPr>
          <w:lang w:val="en-US"/>
        </w:rPr>
        <w:t>As a consequence of the nature of the glass and the associated manufacturing process the thickness can range within the following framework of the permissible tolerance.</w:t>
      </w:r>
    </w:p>
    <w:p w:rsidR="003E7BFE" w:rsidRDefault="003E7BFE" w:rsidP="003E7BFE">
      <w:pPr>
        <w:spacing w:line="240" w:lineRule="auto"/>
        <w:ind w:left="1" w:hanging="1"/>
        <w:jc w:val="both"/>
        <w:rPr>
          <w:lang w:val="en-US"/>
        </w:rPr>
      </w:pPr>
    </w:p>
    <w:p w:rsidR="003E7BFE" w:rsidRPr="00445E3E" w:rsidRDefault="003E7BFE" w:rsidP="003E7BFE">
      <w:pPr>
        <w:spacing w:line="240" w:lineRule="auto"/>
        <w:ind w:left="1" w:hanging="1"/>
        <w:jc w:val="both"/>
        <w:rPr>
          <w:lang w:val="en-US"/>
        </w:rPr>
      </w:pPr>
      <w:r w:rsidRPr="00445E3E">
        <w:rPr>
          <w:lang w:val="en-US"/>
        </w:rPr>
        <w:tab/>
      </w:r>
      <w:r w:rsidRPr="00445E3E">
        <w:rPr>
          <w:lang w:val="en-US"/>
        </w:rPr>
        <w:tab/>
      </w:r>
      <w:r w:rsidRPr="00445E3E">
        <w:rPr>
          <w:lang w:val="en-US"/>
        </w:rPr>
        <w:tab/>
      </w:r>
      <w:r w:rsidRPr="00445E3E">
        <w:rPr>
          <w:lang w:val="en-US"/>
        </w:rPr>
        <w:tab/>
        <w:t xml:space="preserve">2.75 mm </w:t>
      </w:r>
      <w:r w:rsidRPr="00445E3E">
        <w:rPr>
          <w:rFonts w:cs="Arial"/>
          <w:lang w:val="en-US"/>
        </w:rPr>
        <w:t>±</w:t>
      </w:r>
      <w:r w:rsidRPr="00445E3E">
        <w:rPr>
          <w:lang w:val="en-US"/>
        </w:rPr>
        <w:t xml:space="preserve"> 0.25 mm</w:t>
      </w:r>
    </w:p>
    <w:p w:rsidR="003E7BFE" w:rsidRDefault="003E7BFE" w:rsidP="00691089">
      <w:pPr>
        <w:spacing w:line="240" w:lineRule="auto"/>
        <w:ind w:left="1" w:hanging="1"/>
        <w:jc w:val="both"/>
        <w:rPr>
          <w:lang w:val="en-US"/>
        </w:rPr>
      </w:pPr>
      <w:r w:rsidRPr="00445E3E">
        <w:rPr>
          <w:lang w:val="en-US"/>
        </w:rPr>
        <w:tab/>
      </w:r>
      <w:r w:rsidRPr="00445E3E">
        <w:rPr>
          <w:lang w:val="en-US"/>
        </w:rPr>
        <w:tab/>
      </w:r>
      <w:r w:rsidRPr="00445E3E">
        <w:rPr>
          <w:lang w:val="en-US"/>
        </w:rPr>
        <w:tab/>
      </w:r>
      <w:r w:rsidRPr="00445E3E">
        <w:rPr>
          <w:lang w:val="en-US"/>
        </w:rPr>
        <w:tab/>
        <w:t xml:space="preserve">2.95 mm </w:t>
      </w:r>
      <w:r w:rsidRPr="00445E3E">
        <w:rPr>
          <w:rFonts w:cs="Arial"/>
          <w:lang w:val="en-US"/>
        </w:rPr>
        <w:t>±</w:t>
      </w:r>
      <w:r w:rsidRPr="00445E3E">
        <w:rPr>
          <w:lang w:val="en-US"/>
        </w:rPr>
        <w:t xml:space="preserve"> 0.35 mm</w:t>
      </w:r>
    </w:p>
    <w:p w:rsidR="00E03991" w:rsidRPr="00691089" w:rsidRDefault="00E03991" w:rsidP="00691089">
      <w:pPr>
        <w:spacing w:line="240" w:lineRule="auto"/>
        <w:ind w:left="1" w:hanging="1"/>
        <w:jc w:val="both"/>
        <w:rPr>
          <w:lang w:val="en-US"/>
        </w:rPr>
      </w:pPr>
    </w:p>
    <w:p w:rsidR="003E7BFE" w:rsidRDefault="003E7BFE" w:rsidP="003E7BFE">
      <w:pPr>
        <w:pStyle w:val="Listenabsatz"/>
        <w:numPr>
          <w:ilvl w:val="0"/>
          <w:numId w:val="3"/>
        </w:numPr>
        <w:spacing w:line="240" w:lineRule="auto"/>
        <w:jc w:val="both"/>
        <w:rPr>
          <w:b/>
          <w:u w:val="single"/>
          <w:lang w:val="en-US"/>
        </w:rPr>
      </w:pPr>
      <w:r w:rsidRPr="00445E3E">
        <w:rPr>
          <w:b/>
          <w:u w:val="single"/>
          <w:lang w:val="en-US"/>
        </w:rPr>
        <w:lastRenderedPageBreak/>
        <w:t>Relevant norms / Quality</w:t>
      </w:r>
    </w:p>
    <w:p w:rsidR="003E7BFE" w:rsidRPr="00445E3E" w:rsidRDefault="003E7BFE" w:rsidP="003E7BFE">
      <w:pPr>
        <w:pStyle w:val="Listenabsatz"/>
        <w:spacing w:line="240" w:lineRule="auto"/>
        <w:ind w:left="360"/>
        <w:jc w:val="both"/>
        <w:rPr>
          <w:b/>
          <w:u w:val="single"/>
          <w:lang w:val="en-US"/>
        </w:rPr>
      </w:pPr>
    </w:p>
    <w:p w:rsidR="003E7BFE" w:rsidRDefault="003E7BFE" w:rsidP="003E7BFE">
      <w:pPr>
        <w:spacing w:line="240" w:lineRule="auto"/>
        <w:jc w:val="both"/>
        <w:rPr>
          <w:lang w:val="en-US"/>
        </w:rPr>
      </w:pPr>
      <w:r>
        <w:rPr>
          <w:lang w:val="en-US"/>
        </w:rPr>
        <w:t>Certified by the German Institute for Civil Engineering according to the European Technical Approval ETA-12/0159.</w:t>
      </w:r>
    </w:p>
    <w:p w:rsidR="003E7BFE" w:rsidRPr="0051245B" w:rsidRDefault="003E7BFE" w:rsidP="003E7BFE">
      <w:pPr>
        <w:spacing w:line="240" w:lineRule="auto"/>
        <w:jc w:val="both"/>
        <w:rPr>
          <w:b/>
          <w:u w:val="single"/>
          <w:lang w:val="en-US"/>
        </w:rPr>
      </w:pPr>
    </w:p>
    <w:p w:rsidR="003E7BFE" w:rsidRDefault="003E7BFE" w:rsidP="003E7BFE">
      <w:pPr>
        <w:spacing w:line="240" w:lineRule="auto"/>
        <w:jc w:val="both"/>
        <w:rPr>
          <w:b/>
          <w:u w:val="single"/>
          <w:lang w:val="en-US"/>
        </w:rPr>
      </w:pPr>
    </w:p>
    <w:p w:rsidR="00691089" w:rsidRDefault="00691089" w:rsidP="003E7BFE">
      <w:pPr>
        <w:spacing w:line="240" w:lineRule="auto"/>
        <w:jc w:val="both"/>
        <w:rPr>
          <w:b/>
          <w:u w:val="single"/>
          <w:lang w:val="en-US"/>
        </w:rPr>
      </w:pPr>
    </w:p>
    <w:p w:rsidR="00691089" w:rsidRPr="00A7219D" w:rsidRDefault="00691089" w:rsidP="003E7BFE">
      <w:pPr>
        <w:spacing w:line="240" w:lineRule="auto"/>
        <w:jc w:val="both"/>
        <w:rPr>
          <w:b/>
          <w:u w:val="single"/>
          <w:lang w:val="en-US"/>
        </w:rPr>
      </w:pPr>
    </w:p>
    <w:p w:rsidR="003E7BFE" w:rsidRPr="00445E3E" w:rsidRDefault="003E7BFE" w:rsidP="003E7BFE">
      <w:pPr>
        <w:pStyle w:val="Listenabsatz"/>
        <w:numPr>
          <w:ilvl w:val="0"/>
          <w:numId w:val="3"/>
        </w:numPr>
        <w:spacing w:line="240" w:lineRule="auto"/>
        <w:jc w:val="both"/>
        <w:rPr>
          <w:b/>
          <w:u w:val="single"/>
          <w:lang w:val="en-US"/>
        </w:rPr>
      </w:pPr>
      <w:r w:rsidRPr="00445E3E">
        <w:rPr>
          <w:b/>
          <w:u w:val="single"/>
          <w:lang w:val="en-US"/>
        </w:rPr>
        <w:t>Product description</w:t>
      </w:r>
    </w:p>
    <w:p w:rsidR="003E7BFE" w:rsidRPr="00445E3E" w:rsidRDefault="003E7BFE" w:rsidP="003E7BFE">
      <w:pPr>
        <w:spacing w:line="240" w:lineRule="auto"/>
        <w:jc w:val="both"/>
        <w:rPr>
          <w:b/>
          <w:highlight w:val="yellow"/>
          <w:lang w:val="en-US"/>
        </w:rPr>
      </w:pPr>
    </w:p>
    <w:p w:rsidR="003E7BFE" w:rsidRPr="00445E3E" w:rsidRDefault="003E7BFE" w:rsidP="003E7BFE">
      <w:pPr>
        <w:spacing w:line="240" w:lineRule="auto"/>
        <w:jc w:val="both"/>
        <w:rPr>
          <w:b/>
          <w:lang w:val="en-US"/>
        </w:rPr>
      </w:pPr>
      <w:r w:rsidRPr="00445E3E">
        <w:rPr>
          <w:b/>
          <w:lang w:val="en-US"/>
        </w:rPr>
        <w:t>Pos. 1:</w:t>
      </w:r>
    </w:p>
    <w:p w:rsidR="003E7BFE" w:rsidRPr="00445E3E" w:rsidRDefault="003E7BFE" w:rsidP="003E7BFE">
      <w:pPr>
        <w:spacing w:line="240" w:lineRule="auto"/>
        <w:jc w:val="both"/>
        <w:rPr>
          <w:b/>
          <w:lang w:val="en-US"/>
        </w:rPr>
      </w:pPr>
    </w:p>
    <w:p w:rsidR="007C7F25" w:rsidRDefault="003E7BFE" w:rsidP="003E7BFE">
      <w:pPr>
        <w:spacing w:line="240" w:lineRule="auto"/>
        <w:ind w:left="1" w:hanging="1"/>
        <w:jc w:val="both"/>
      </w:pPr>
      <w:r w:rsidRPr="00445E3E">
        <w:rPr>
          <w:lang w:val="en-US"/>
        </w:rPr>
        <w:t>Quantity:</w:t>
      </w:r>
      <w:r w:rsidR="007C7F25" w:rsidRPr="00D76D4C">
        <w:tab/>
      </w:r>
      <w:r w:rsidR="007C7F25">
        <w:tab/>
      </w:r>
      <w:r w:rsidR="007C7F25">
        <w:tab/>
      </w:r>
      <w:r w:rsidR="007C7F25">
        <w:fldChar w:fldCharType="begin">
          <w:ffData>
            <w:name w:val="Text10"/>
            <w:enabled/>
            <w:calcOnExit w:val="0"/>
            <w:textInput>
              <w:type w:val="number"/>
            </w:textInput>
          </w:ffData>
        </w:fldChar>
      </w:r>
      <w:bookmarkStart w:id="1" w:name="Text10"/>
      <w:r w:rsidR="007C7F25">
        <w:instrText xml:space="preserve"> FORMTEXT </w:instrText>
      </w:r>
      <w:r w:rsidR="007C7F25">
        <w:fldChar w:fldCharType="separate"/>
      </w:r>
      <w:r w:rsidR="007C7F25">
        <w:rPr>
          <w:noProof/>
        </w:rPr>
        <w:t> </w:t>
      </w:r>
      <w:r w:rsidR="007C7F25">
        <w:rPr>
          <w:noProof/>
        </w:rPr>
        <w:t> </w:t>
      </w:r>
      <w:r w:rsidR="007C7F25">
        <w:rPr>
          <w:noProof/>
        </w:rPr>
        <w:t> </w:t>
      </w:r>
      <w:r w:rsidR="007C7F25">
        <w:rPr>
          <w:noProof/>
        </w:rPr>
        <w:t> </w:t>
      </w:r>
      <w:r w:rsidR="007C7F25">
        <w:rPr>
          <w:noProof/>
        </w:rPr>
        <w:t> </w:t>
      </w:r>
      <w:r w:rsidR="007C7F25">
        <w:fldChar w:fldCharType="end"/>
      </w:r>
      <w:bookmarkEnd w:id="1"/>
      <w:r w:rsidR="007F6FA6">
        <w:t xml:space="preserve"> </w:t>
      </w:r>
      <w:r w:rsidR="007C7F25">
        <w:t>pieces</w:t>
      </w:r>
    </w:p>
    <w:p w:rsidR="007C7F25" w:rsidRDefault="007C7F25" w:rsidP="007C7F25">
      <w:pPr>
        <w:spacing w:line="240" w:lineRule="auto"/>
      </w:pPr>
    </w:p>
    <w:p w:rsidR="007C7F25" w:rsidRDefault="007C7F25" w:rsidP="007C7F25">
      <w:pPr>
        <w:spacing w:line="240" w:lineRule="auto"/>
      </w:pPr>
      <w:r w:rsidRPr="00197FC5">
        <w:rPr>
          <w:lang w:val="en-US"/>
        </w:rPr>
        <w:t>Glass dimensions:</w:t>
      </w:r>
      <w:r>
        <w:tab/>
      </w:r>
      <w:r>
        <w:tab/>
      </w:r>
      <w:bookmarkStart w:id="2" w:name="Text11"/>
      <w:r>
        <w:fldChar w:fldCharType="begin">
          <w:ffData>
            <w:name w:val="Text11"/>
            <w:enabled/>
            <w:calcOnExit w:val="0"/>
            <w:textInput>
              <w:type w:val="number"/>
            </w:textInput>
          </w:ffData>
        </w:fldChar>
      </w:r>
      <w:r>
        <w:instrText xml:space="preserve"> FORMTEXT </w:instrText>
      </w:r>
      <w:r>
        <w:fldChar w:fldCharType="separate"/>
      </w:r>
      <w:bookmarkStart w:id="3" w:name="_GoBack"/>
      <w:r>
        <w:rPr>
          <w:noProof/>
        </w:rPr>
        <w:t> </w:t>
      </w:r>
      <w:r>
        <w:rPr>
          <w:noProof/>
        </w:rPr>
        <w:t> </w:t>
      </w:r>
      <w:r>
        <w:rPr>
          <w:noProof/>
        </w:rPr>
        <w:t> </w:t>
      </w:r>
      <w:r>
        <w:rPr>
          <w:noProof/>
        </w:rPr>
        <w:t> </w:t>
      </w:r>
      <w:r>
        <w:rPr>
          <w:noProof/>
        </w:rPr>
        <w:t> </w:t>
      </w:r>
      <w:bookmarkEnd w:id="3"/>
      <w:r>
        <w:fldChar w:fldCharType="end"/>
      </w:r>
      <w:bookmarkEnd w:id="2"/>
      <w:r>
        <w:t xml:space="preserve"> x </w:t>
      </w:r>
      <w:r>
        <w:fldChar w:fldCharType="begin">
          <w:ffData>
            <w:name w:val="Text12"/>
            <w:enabled/>
            <w:calcOnExit w:val="0"/>
            <w:textInput>
              <w:type w:val="number"/>
            </w:textInput>
          </w:ffData>
        </w:fldChar>
      </w:r>
      <w:bookmarkStart w:id="4" w:name="Text12"/>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4"/>
      <w:r>
        <w:t xml:space="preserve"> mm</w:t>
      </w:r>
    </w:p>
    <w:p w:rsidR="007C7F25" w:rsidRDefault="007C7F25" w:rsidP="007C7F25">
      <w:pPr>
        <w:spacing w:line="240" w:lineRule="auto"/>
      </w:pPr>
      <w:r>
        <w:t>(</w:t>
      </w:r>
      <w:r w:rsidR="00CA3F88" w:rsidRPr="00B1076A">
        <w:rPr>
          <w:lang w:val="en-US"/>
        </w:rPr>
        <w:t xml:space="preserve">max. </w:t>
      </w:r>
      <w:r w:rsidR="003E7BFE" w:rsidRPr="00445E3E">
        <w:rPr>
          <w:lang w:val="en-US"/>
        </w:rPr>
        <w:t>1,600 x 1,500</w:t>
      </w:r>
      <w:r w:rsidR="003E7BFE">
        <w:rPr>
          <w:lang w:val="en-US"/>
        </w:rPr>
        <w:t xml:space="preserve"> mm</w:t>
      </w:r>
      <w:r>
        <w:t>)</w:t>
      </w:r>
    </w:p>
    <w:p w:rsidR="007C7F25" w:rsidRDefault="007C7F25" w:rsidP="007C7F25">
      <w:pPr>
        <w:spacing w:line="240" w:lineRule="auto"/>
      </w:pPr>
    </w:p>
    <w:p w:rsidR="007C7F25" w:rsidRDefault="007C7F25" w:rsidP="007C7F25">
      <w:pPr>
        <w:spacing w:line="240" w:lineRule="auto"/>
        <w:jc w:val="both"/>
        <w:rPr>
          <w:u w:val="single"/>
        </w:rPr>
      </w:pPr>
    </w:p>
    <w:p w:rsidR="00CA3F88" w:rsidRDefault="00C60E6D" w:rsidP="00CA3F88">
      <w:pPr>
        <w:spacing w:line="240" w:lineRule="auto"/>
        <w:jc w:val="both"/>
        <w:rPr>
          <w:u w:val="single"/>
          <w:lang w:val="en-US"/>
        </w:rPr>
      </w:pPr>
      <w:r>
        <w:rPr>
          <w:u w:val="single"/>
          <w:lang w:val="en-US"/>
        </w:rPr>
        <w:t>Glass</w:t>
      </w:r>
    </w:p>
    <w:p w:rsidR="001E7A5E" w:rsidRPr="00B1076A" w:rsidRDefault="001E7A5E" w:rsidP="00CA3F88">
      <w:pPr>
        <w:spacing w:line="240" w:lineRule="auto"/>
        <w:jc w:val="both"/>
        <w:rPr>
          <w:lang w:val="en-US"/>
        </w:rPr>
      </w:pPr>
    </w:p>
    <w:p w:rsidR="00CA3F88" w:rsidRPr="00C60E6D" w:rsidRDefault="001E7A5E" w:rsidP="00CA3F88">
      <w:pPr>
        <w:spacing w:line="240" w:lineRule="auto"/>
        <w:jc w:val="both"/>
        <w:rPr>
          <w:lang w:val="en-US"/>
        </w:rPr>
      </w:pPr>
      <w:r w:rsidRPr="00C60E6D">
        <w:rPr>
          <w:lang w:val="en-US"/>
        </w:rPr>
        <w:t>Make your selection by ticking the re</w:t>
      </w:r>
      <w:r w:rsidR="007E1223" w:rsidRPr="00C60E6D">
        <w:rPr>
          <w:lang w:val="en-US"/>
        </w:rPr>
        <w:t xml:space="preserve">spective </w:t>
      </w:r>
      <w:r w:rsidRPr="00C60E6D">
        <w:rPr>
          <w:lang w:val="en-US"/>
        </w:rPr>
        <w:t>box:</w:t>
      </w:r>
    </w:p>
    <w:p w:rsidR="00CA3F88" w:rsidRPr="00C60E6D" w:rsidRDefault="00CA3F88" w:rsidP="00CA3F88">
      <w:pPr>
        <w:spacing w:line="240" w:lineRule="auto"/>
        <w:jc w:val="both"/>
        <w:rPr>
          <w:lang w:val="en-US"/>
        </w:rPr>
      </w:pPr>
    </w:p>
    <w:p w:rsidR="00CA3F88" w:rsidRPr="00C60E6D" w:rsidRDefault="00CA3F88" w:rsidP="00CA3F88">
      <w:pPr>
        <w:spacing w:line="240" w:lineRule="auto"/>
        <w:jc w:val="both"/>
        <w:rPr>
          <w:lang w:val="en-US"/>
        </w:rPr>
      </w:pPr>
    </w:p>
    <w:p w:rsidR="003E7BFE" w:rsidRPr="00C60E6D" w:rsidRDefault="003E7BFE" w:rsidP="003E7BFE">
      <w:pPr>
        <w:tabs>
          <w:tab w:val="left" w:pos="2632"/>
        </w:tabs>
        <w:spacing w:line="240" w:lineRule="auto"/>
        <w:ind w:left="2124" w:hanging="2124"/>
        <w:jc w:val="both"/>
        <w:rPr>
          <w:lang w:val="en-US"/>
        </w:rPr>
      </w:pPr>
      <w:r w:rsidRPr="00C60E6D">
        <w:rPr>
          <w:lang w:val="en-US"/>
        </w:rPr>
        <w:t>Glass:</w:t>
      </w:r>
      <w:r w:rsidRPr="00C60E6D">
        <w:rPr>
          <w:lang w:val="en-US"/>
        </w:rPr>
        <w:tab/>
      </w:r>
      <w:r w:rsidRPr="00C60E6D">
        <w:rPr>
          <w:lang w:val="en-US"/>
        </w:rPr>
        <w:fldChar w:fldCharType="begin">
          <w:ffData>
            <w:name w:val="Kontrollkästchen1"/>
            <w:enabled/>
            <w:calcOnExit w:val="0"/>
            <w:checkBox>
              <w:sizeAuto/>
              <w:default w:val="0"/>
            </w:checkBox>
          </w:ffData>
        </w:fldChar>
      </w:r>
      <w:bookmarkStart w:id="5" w:name="Kontrollkästchen1"/>
      <w:r w:rsidRPr="00C60E6D">
        <w:rPr>
          <w:lang w:val="en-US"/>
        </w:rPr>
        <w:instrText xml:space="preserve"> FORMCHECKBOX </w:instrText>
      </w:r>
      <w:r w:rsidR="007F6FA6">
        <w:rPr>
          <w:lang w:val="en-US"/>
        </w:rPr>
      </w:r>
      <w:r w:rsidR="007F6FA6">
        <w:rPr>
          <w:lang w:val="en-US"/>
        </w:rPr>
        <w:fldChar w:fldCharType="separate"/>
      </w:r>
      <w:r w:rsidRPr="00C60E6D">
        <w:rPr>
          <w:lang w:val="en-US"/>
        </w:rPr>
        <w:fldChar w:fldCharType="end"/>
      </w:r>
      <w:bookmarkEnd w:id="5"/>
      <w:r w:rsidRPr="00C60E6D">
        <w:rPr>
          <w:lang w:val="en-US"/>
        </w:rPr>
        <w:tab/>
        <w:t>SCHOTT RESTOVER</w:t>
      </w:r>
      <w:r w:rsidRPr="00C60E6D">
        <w:rPr>
          <w:vertAlign w:val="superscript"/>
          <w:lang w:val="en-US"/>
        </w:rPr>
        <w:t>®</w:t>
      </w:r>
      <w:r w:rsidRPr="00C60E6D">
        <w:rPr>
          <w:lang w:val="en-US"/>
        </w:rPr>
        <w:t xml:space="preserve"> </w:t>
      </w:r>
      <w:r w:rsidRPr="00C60E6D">
        <w:rPr>
          <w:lang w:val="en-US"/>
        </w:rPr>
        <w:tab/>
        <w:t xml:space="preserve">2.75 </w:t>
      </w:r>
      <w:r w:rsidRPr="00C60E6D">
        <w:rPr>
          <w:rFonts w:cs="Arial"/>
          <w:lang w:val="en-US"/>
        </w:rPr>
        <w:t>±</w:t>
      </w:r>
      <w:r w:rsidRPr="00C60E6D">
        <w:rPr>
          <w:lang w:val="en-US"/>
        </w:rPr>
        <w:t xml:space="preserve"> 0.25 mm </w:t>
      </w:r>
    </w:p>
    <w:p w:rsidR="003E7BFE" w:rsidRPr="00C60E6D" w:rsidRDefault="003E7BFE" w:rsidP="003E7BFE">
      <w:pPr>
        <w:spacing w:line="240" w:lineRule="auto"/>
        <w:ind w:left="2124" w:hanging="2124"/>
        <w:jc w:val="both"/>
        <w:rPr>
          <w:lang w:val="en-US"/>
        </w:rPr>
      </w:pPr>
    </w:p>
    <w:p w:rsidR="003E7BFE" w:rsidRPr="00C60E6D" w:rsidRDefault="003E7BFE" w:rsidP="003E7BFE">
      <w:pPr>
        <w:tabs>
          <w:tab w:val="left" w:pos="2674"/>
        </w:tabs>
        <w:spacing w:line="240" w:lineRule="auto"/>
        <w:ind w:left="2124"/>
        <w:jc w:val="both"/>
        <w:rPr>
          <w:lang w:val="en-US"/>
        </w:rPr>
      </w:pPr>
      <w:r w:rsidRPr="00C60E6D">
        <w:rPr>
          <w:lang w:val="en-US"/>
        </w:rPr>
        <w:fldChar w:fldCharType="begin">
          <w:ffData>
            <w:name w:val="Kontrollkästchen2"/>
            <w:enabled/>
            <w:calcOnExit w:val="0"/>
            <w:checkBox>
              <w:sizeAuto/>
              <w:default w:val="0"/>
            </w:checkBox>
          </w:ffData>
        </w:fldChar>
      </w:r>
      <w:bookmarkStart w:id="6" w:name="Kontrollkästchen2"/>
      <w:r w:rsidRPr="00C60E6D">
        <w:rPr>
          <w:lang w:val="en-US"/>
        </w:rPr>
        <w:instrText xml:space="preserve"> FORMCHECKBOX </w:instrText>
      </w:r>
      <w:r w:rsidR="007F6FA6">
        <w:rPr>
          <w:lang w:val="en-US"/>
        </w:rPr>
      </w:r>
      <w:r w:rsidR="007F6FA6">
        <w:rPr>
          <w:lang w:val="en-US"/>
        </w:rPr>
        <w:fldChar w:fldCharType="separate"/>
      </w:r>
      <w:r w:rsidRPr="00C60E6D">
        <w:rPr>
          <w:lang w:val="en-US"/>
        </w:rPr>
        <w:fldChar w:fldCharType="end"/>
      </w:r>
      <w:bookmarkEnd w:id="6"/>
      <w:r w:rsidRPr="00C60E6D">
        <w:rPr>
          <w:lang w:val="en-US"/>
        </w:rPr>
        <w:t xml:space="preserve"> </w:t>
      </w:r>
      <w:r w:rsidRPr="00C60E6D">
        <w:rPr>
          <w:lang w:val="en-US"/>
        </w:rPr>
        <w:tab/>
        <w:t>SCHOTT RESTOVER</w:t>
      </w:r>
      <w:r w:rsidRPr="00C60E6D">
        <w:rPr>
          <w:vertAlign w:val="superscript"/>
          <w:lang w:val="en-US"/>
        </w:rPr>
        <w:t>®</w:t>
      </w:r>
      <w:r w:rsidRPr="00C60E6D">
        <w:rPr>
          <w:lang w:val="en-US"/>
        </w:rPr>
        <w:t xml:space="preserve"> light </w:t>
      </w:r>
      <w:r w:rsidRPr="00C60E6D">
        <w:rPr>
          <w:lang w:val="en-US"/>
        </w:rPr>
        <w:tab/>
        <w:t xml:space="preserve">2.75 </w:t>
      </w:r>
      <w:r w:rsidRPr="00C60E6D">
        <w:rPr>
          <w:rFonts w:cs="Arial"/>
          <w:lang w:val="en-US"/>
        </w:rPr>
        <w:t>± 0.25</w:t>
      </w:r>
      <w:r w:rsidRPr="00C60E6D">
        <w:rPr>
          <w:lang w:val="en-US"/>
        </w:rPr>
        <w:t xml:space="preserve"> mm </w:t>
      </w:r>
    </w:p>
    <w:p w:rsidR="003E7BFE" w:rsidRPr="00C60E6D" w:rsidRDefault="003E7BFE" w:rsidP="003E7BFE">
      <w:pPr>
        <w:spacing w:line="240" w:lineRule="auto"/>
        <w:ind w:left="2124"/>
        <w:jc w:val="both"/>
        <w:rPr>
          <w:lang w:val="en-US"/>
        </w:rPr>
      </w:pPr>
    </w:p>
    <w:p w:rsidR="003E7BFE" w:rsidRPr="00C60E6D" w:rsidRDefault="003E7BFE" w:rsidP="003E7BFE">
      <w:pPr>
        <w:tabs>
          <w:tab w:val="left" w:pos="2694"/>
        </w:tabs>
        <w:spacing w:line="240" w:lineRule="auto"/>
        <w:ind w:left="2124"/>
        <w:jc w:val="both"/>
        <w:rPr>
          <w:lang w:val="en-US"/>
        </w:rPr>
      </w:pPr>
      <w:r w:rsidRPr="00C60E6D">
        <w:rPr>
          <w:lang w:val="en-US"/>
        </w:rPr>
        <w:fldChar w:fldCharType="begin">
          <w:ffData>
            <w:name w:val="Kontrollkästchen3"/>
            <w:enabled/>
            <w:calcOnExit w:val="0"/>
            <w:checkBox>
              <w:sizeAuto/>
              <w:default w:val="0"/>
            </w:checkBox>
          </w:ffData>
        </w:fldChar>
      </w:r>
      <w:bookmarkStart w:id="7" w:name="Kontrollkästchen3"/>
      <w:r w:rsidRPr="00C60E6D">
        <w:rPr>
          <w:lang w:val="en-US"/>
        </w:rPr>
        <w:instrText xml:space="preserve"> FORMCHECKBOX </w:instrText>
      </w:r>
      <w:r w:rsidR="007F6FA6">
        <w:rPr>
          <w:lang w:val="en-US"/>
        </w:rPr>
      </w:r>
      <w:r w:rsidR="007F6FA6">
        <w:rPr>
          <w:lang w:val="en-US"/>
        </w:rPr>
        <w:fldChar w:fldCharType="separate"/>
      </w:r>
      <w:r w:rsidRPr="00C60E6D">
        <w:rPr>
          <w:lang w:val="en-US"/>
        </w:rPr>
        <w:fldChar w:fldCharType="end"/>
      </w:r>
      <w:bookmarkEnd w:id="7"/>
      <w:r w:rsidRPr="00C60E6D">
        <w:rPr>
          <w:lang w:val="en-US"/>
        </w:rPr>
        <w:tab/>
        <w:t>SCHOTT RESTOVER</w:t>
      </w:r>
      <w:r w:rsidRPr="00C60E6D">
        <w:rPr>
          <w:vertAlign w:val="superscript"/>
          <w:lang w:val="en-US"/>
        </w:rPr>
        <w:t>®</w:t>
      </w:r>
      <w:r w:rsidRPr="00C60E6D">
        <w:rPr>
          <w:lang w:val="en-US"/>
        </w:rPr>
        <w:t xml:space="preserve"> plus </w:t>
      </w:r>
      <w:r w:rsidRPr="00C60E6D">
        <w:rPr>
          <w:lang w:val="en-US"/>
        </w:rPr>
        <w:tab/>
        <w:t xml:space="preserve">2.95 </w:t>
      </w:r>
      <w:r w:rsidRPr="00C60E6D">
        <w:rPr>
          <w:rFonts w:cs="Arial"/>
          <w:lang w:val="en-US"/>
        </w:rPr>
        <w:t>±</w:t>
      </w:r>
      <w:r w:rsidRPr="00C60E6D">
        <w:rPr>
          <w:lang w:val="en-US"/>
        </w:rPr>
        <w:t xml:space="preserve"> 0.35 mm</w:t>
      </w:r>
    </w:p>
    <w:p w:rsidR="007C7F25" w:rsidRPr="00633FD8" w:rsidRDefault="007C7F25" w:rsidP="007C7F25">
      <w:pPr>
        <w:spacing w:line="240" w:lineRule="auto"/>
        <w:ind w:left="2832" w:hanging="2124"/>
        <w:jc w:val="both"/>
        <w:rPr>
          <w:lang w:val="en-US"/>
        </w:rPr>
      </w:pPr>
    </w:p>
    <w:p w:rsidR="007C7F25" w:rsidRDefault="007C7F25" w:rsidP="007C7F25">
      <w:pPr>
        <w:spacing w:line="240" w:lineRule="auto"/>
        <w:ind w:left="2832" w:hanging="2124"/>
        <w:jc w:val="both"/>
        <w:rPr>
          <w:lang w:val="en-US"/>
        </w:rPr>
      </w:pPr>
    </w:p>
    <w:p w:rsidR="00691089" w:rsidRPr="00633FD8" w:rsidRDefault="00691089" w:rsidP="007C7F25">
      <w:pPr>
        <w:spacing w:line="240" w:lineRule="auto"/>
        <w:ind w:left="2832" w:hanging="2124"/>
        <w:jc w:val="both"/>
        <w:rPr>
          <w:lang w:val="en-US"/>
        </w:rPr>
      </w:pPr>
    </w:p>
    <w:p w:rsidR="007C7F25" w:rsidRPr="00197FC5" w:rsidRDefault="007C7F25" w:rsidP="007C7F25">
      <w:pPr>
        <w:spacing w:line="240" w:lineRule="auto"/>
        <w:jc w:val="both"/>
        <w:rPr>
          <w:lang w:val="en-US"/>
        </w:rPr>
      </w:pPr>
      <w:r w:rsidRPr="00197FC5">
        <w:rPr>
          <w:lang w:val="en-US"/>
        </w:rPr>
        <w:t>Add more positions if needed.</w:t>
      </w:r>
    </w:p>
    <w:p w:rsidR="007C7F25" w:rsidRPr="00633FD8" w:rsidRDefault="007C7F25" w:rsidP="007C7F25">
      <w:pPr>
        <w:spacing w:line="240" w:lineRule="auto"/>
        <w:jc w:val="both"/>
        <w:rPr>
          <w:lang w:val="en-US"/>
        </w:rPr>
      </w:pPr>
    </w:p>
    <w:p w:rsidR="007C7F25" w:rsidRPr="00633FD8" w:rsidRDefault="007C7F25" w:rsidP="007C7F25">
      <w:pPr>
        <w:spacing w:line="240" w:lineRule="auto"/>
        <w:jc w:val="both"/>
        <w:rPr>
          <w:sz w:val="16"/>
          <w:lang w:val="en-US"/>
        </w:rPr>
      </w:pPr>
      <w:r w:rsidRPr="00633FD8">
        <w:rPr>
          <w:lang w:val="en-US"/>
        </w:rPr>
        <w:softHyphen/>
      </w:r>
      <w:r w:rsidRPr="00633FD8">
        <w:rPr>
          <w:lang w:val="en-US"/>
        </w:rPr>
        <w:softHyphen/>
      </w:r>
      <w:r w:rsidRPr="00633FD8">
        <w:rPr>
          <w:lang w:val="en-US"/>
        </w:rPr>
        <w:softHyphen/>
      </w:r>
      <w:r w:rsidRPr="00633FD8">
        <w:rPr>
          <w:lang w:val="en-US"/>
        </w:rPr>
        <w:softHyphen/>
      </w:r>
      <w:r w:rsidRPr="00633FD8">
        <w:rPr>
          <w:lang w:val="en-US"/>
        </w:rPr>
        <w:softHyphen/>
      </w:r>
      <w:r w:rsidRPr="00633FD8">
        <w:rPr>
          <w:lang w:val="en-US"/>
        </w:rPr>
        <w:softHyphen/>
      </w:r>
      <w:r w:rsidRPr="00633FD8">
        <w:rPr>
          <w:lang w:val="en-US"/>
        </w:rPr>
        <w:softHyphen/>
      </w:r>
      <w:r w:rsidRPr="00633FD8">
        <w:rPr>
          <w:lang w:val="en-US"/>
        </w:rPr>
        <w:softHyphen/>
      </w:r>
      <w:r w:rsidRPr="00633FD8">
        <w:rPr>
          <w:lang w:val="en-US"/>
        </w:rPr>
        <w:softHyphen/>
      </w:r>
      <w:r w:rsidRPr="00633FD8">
        <w:rPr>
          <w:lang w:val="en-US"/>
        </w:rPr>
        <w:softHyphen/>
      </w:r>
      <w:r w:rsidRPr="00633FD8">
        <w:rPr>
          <w:lang w:val="en-US"/>
        </w:rPr>
        <w:softHyphen/>
      </w:r>
      <w:r w:rsidRPr="00633FD8">
        <w:rPr>
          <w:lang w:val="en-US"/>
        </w:rPr>
        <w:softHyphen/>
      </w:r>
      <w:r w:rsidRPr="00633FD8">
        <w:rPr>
          <w:lang w:val="en-US"/>
        </w:rPr>
        <w:softHyphen/>
      </w:r>
      <w:r w:rsidRPr="00633FD8">
        <w:rPr>
          <w:lang w:val="en-US"/>
        </w:rPr>
        <w:softHyphen/>
      </w:r>
      <w:r w:rsidRPr="00633FD8">
        <w:rPr>
          <w:lang w:val="en-US"/>
        </w:rPr>
        <w:softHyphen/>
      </w:r>
      <w:r w:rsidRPr="00633FD8">
        <w:rPr>
          <w:lang w:val="en-US"/>
        </w:rPr>
        <w:softHyphen/>
      </w:r>
      <w:r>
        <w:fldChar w:fldCharType="begin">
          <w:ffData>
            <w:name w:val="Text15"/>
            <w:enabled/>
            <w:calcOnExit w:val="0"/>
            <w:textInput/>
          </w:ffData>
        </w:fldChar>
      </w:r>
      <w:bookmarkStart w:id="8" w:name="Text15"/>
      <w:r w:rsidRPr="00633FD8">
        <w:rPr>
          <w:lang w:val="en-US"/>
        </w:rP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8"/>
    </w:p>
    <w:p w:rsidR="00E03991" w:rsidRDefault="00E03991" w:rsidP="007C7F25">
      <w:pPr>
        <w:spacing w:line="240" w:lineRule="auto"/>
        <w:jc w:val="both"/>
        <w:rPr>
          <w:lang w:val="en-US"/>
        </w:rPr>
      </w:pPr>
    </w:p>
    <w:p w:rsidR="00E03991" w:rsidRDefault="00E03991" w:rsidP="007C7F25">
      <w:pPr>
        <w:spacing w:line="240" w:lineRule="auto"/>
        <w:jc w:val="both"/>
        <w:rPr>
          <w:lang w:val="en-US"/>
        </w:rPr>
      </w:pPr>
    </w:p>
    <w:p w:rsidR="00E03991" w:rsidRDefault="00E03991" w:rsidP="007C7F25">
      <w:pPr>
        <w:spacing w:line="240" w:lineRule="auto"/>
        <w:jc w:val="both"/>
        <w:rPr>
          <w:lang w:val="en-US"/>
        </w:rPr>
      </w:pPr>
    </w:p>
    <w:p w:rsidR="007C7F25" w:rsidRPr="008D1C5A" w:rsidRDefault="007C7F25" w:rsidP="007C7F25">
      <w:pPr>
        <w:spacing w:line="240" w:lineRule="auto"/>
        <w:jc w:val="both"/>
        <w:rPr>
          <w:lang w:val="en-US"/>
        </w:rPr>
      </w:pPr>
      <w:r w:rsidRPr="008D1C5A">
        <w:rPr>
          <w:lang w:val="en-US"/>
        </w:rPr>
        <w:t>For further information</w:t>
      </w:r>
      <w:r w:rsidR="00691089">
        <w:rPr>
          <w:lang w:val="en-US"/>
        </w:rPr>
        <w:t>,</w:t>
      </w:r>
      <w:r w:rsidRPr="008D1C5A">
        <w:rPr>
          <w:lang w:val="en-US"/>
        </w:rPr>
        <w:t xml:space="preserve"> please contact:</w:t>
      </w:r>
    </w:p>
    <w:p w:rsidR="007C7F25" w:rsidRPr="00633FD8" w:rsidRDefault="007C7F25" w:rsidP="007C7F25">
      <w:pPr>
        <w:spacing w:line="240" w:lineRule="auto"/>
        <w:jc w:val="both"/>
        <w:rPr>
          <w:lang w:val="en-US"/>
        </w:rPr>
      </w:pPr>
    </w:p>
    <w:p w:rsidR="007C7F25" w:rsidRPr="00633FD8" w:rsidRDefault="00691089" w:rsidP="007C7F25">
      <w:pPr>
        <w:pStyle w:val="Adresskopfschottfett"/>
        <w:framePr w:w="0" w:hRule="auto" w:hSpace="0" w:wrap="auto" w:vAnchor="margin" w:hAnchor="text" w:xAlign="left" w:yAlign="inline"/>
        <w:rPr>
          <w:b w:val="0"/>
          <w:bCs/>
          <w:sz w:val="22"/>
        </w:rPr>
      </w:pPr>
      <w:r>
        <w:rPr>
          <w:b w:val="0"/>
          <w:bCs/>
          <w:sz w:val="22"/>
        </w:rPr>
        <w:t>Processed Glass</w:t>
      </w:r>
    </w:p>
    <w:p w:rsidR="007C7F25" w:rsidRPr="00633FD8" w:rsidRDefault="007C7F25" w:rsidP="007C7F25">
      <w:pPr>
        <w:pStyle w:val="Adresskopfschottfett"/>
        <w:framePr w:w="0" w:hRule="auto" w:hSpace="0" w:wrap="auto" w:vAnchor="margin" w:hAnchor="text" w:xAlign="left" w:yAlign="inline"/>
        <w:rPr>
          <w:sz w:val="22"/>
        </w:rPr>
      </w:pPr>
      <w:r w:rsidRPr="00633FD8">
        <w:rPr>
          <w:sz w:val="22"/>
        </w:rPr>
        <w:t>SCHOTT A</w:t>
      </w:r>
      <w:r w:rsidRPr="007C7F25">
        <w:rPr>
          <w:sz w:val="22"/>
        </w:rPr>
        <w:t>G</w:t>
      </w:r>
    </w:p>
    <w:p w:rsidR="007C7F25" w:rsidRPr="007C7F25" w:rsidRDefault="007C7F25" w:rsidP="007C7F25">
      <w:pPr>
        <w:pStyle w:val="AdresseSchottobenrechts"/>
        <w:framePr w:w="0" w:hRule="auto" w:hSpace="0" w:wrap="auto" w:vAnchor="margin" w:hAnchor="text" w:xAlign="left" w:yAlign="inline"/>
        <w:rPr>
          <w:sz w:val="22"/>
        </w:rPr>
      </w:pPr>
      <w:r w:rsidRPr="007C7F25">
        <w:rPr>
          <w:sz w:val="22"/>
        </w:rPr>
        <w:t>Hattenbergstrasse 10</w:t>
      </w:r>
      <w:r w:rsidRPr="007C7F25">
        <w:rPr>
          <w:sz w:val="22"/>
        </w:rPr>
        <w:br/>
        <w:t>55122 Mainz</w:t>
      </w:r>
      <w:r w:rsidRPr="007C7F25">
        <w:rPr>
          <w:sz w:val="22"/>
        </w:rPr>
        <w:br/>
        <w:t>Germany</w:t>
      </w:r>
    </w:p>
    <w:p w:rsidR="007C7F25" w:rsidRPr="00633FD8" w:rsidRDefault="00FE1D12" w:rsidP="007C7F25">
      <w:pPr>
        <w:pStyle w:val="AdresseSchottobenrechts"/>
        <w:framePr w:w="0" w:hRule="auto" w:hSpace="0" w:wrap="auto" w:vAnchor="margin" w:hAnchor="text" w:xAlign="left" w:yAlign="inline"/>
        <w:tabs>
          <w:tab w:val="left" w:pos="560"/>
        </w:tabs>
        <w:rPr>
          <w:rStyle w:val="Hyperlink"/>
          <w:sz w:val="22"/>
          <w:lang w:val="en-US"/>
        </w:rPr>
      </w:pPr>
      <w:r w:rsidRPr="00633FD8">
        <w:rPr>
          <w:sz w:val="22"/>
          <w:lang w:val="en-US"/>
        </w:rPr>
        <w:t>Phone</w:t>
      </w:r>
      <w:r w:rsidRPr="00633FD8">
        <w:rPr>
          <w:sz w:val="22"/>
          <w:lang w:val="en-US"/>
        </w:rPr>
        <w:tab/>
      </w:r>
      <w:r w:rsidR="007C7F25" w:rsidRPr="00633FD8">
        <w:rPr>
          <w:sz w:val="22"/>
          <w:lang w:val="en-US"/>
        </w:rPr>
        <w:t>+49 (0</w:t>
      </w:r>
      <w:r w:rsidR="007C7F25" w:rsidRPr="00C60E6D">
        <w:rPr>
          <w:sz w:val="22"/>
          <w:lang w:val="en-US"/>
        </w:rPr>
        <w:t xml:space="preserve">)6131/ 66 - </w:t>
      </w:r>
      <w:r w:rsidR="00691089">
        <w:rPr>
          <w:sz w:val="22"/>
          <w:lang w:val="en-US"/>
        </w:rPr>
        <w:t>2678</w:t>
      </w:r>
      <w:r w:rsidRPr="00C60E6D">
        <w:rPr>
          <w:sz w:val="22"/>
          <w:lang w:val="en-US"/>
        </w:rPr>
        <w:br/>
        <w:t>Fax</w:t>
      </w:r>
      <w:r w:rsidRPr="00C60E6D">
        <w:rPr>
          <w:sz w:val="22"/>
          <w:lang w:val="en-US"/>
        </w:rPr>
        <w:tab/>
      </w:r>
      <w:r w:rsidRPr="00C60E6D">
        <w:rPr>
          <w:sz w:val="22"/>
          <w:lang w:val="en-US"/>
        </w:rPr>
        <w:tab/>
      </w:r>
      <w:r w:rsidRPr="00C60E6D">
        <w:rPr>
          <w:sz w:val="22"/>
          <w:lang w:val="en-US"/>
        </w:rPr>
        <w:tab/>
      </w:r>
      <w:r w:rsidR="007C7F25" w:rsidRPr="00C60E6D">
        <w:rPr>
          <w:sz w:val="22"/>
          <w:lang w:val="en-US"/>
        </w:rPr>
        <w:t>+49 (0)</w:t>
      </w:r>
      <w:r w:rsidR="00633FD8" w:rsidRPr="00C60E6D">
        <w:rPr>
          <w:sz w:val="22"/>
          <w:lang w:val="en-US"/>
        </w:rPr>
        <w:t>6131/ 66 - 2525</w:t>
      </w:r>
      <w:r w:rsidR="007C7F25" w:rsidRPr="00633FD8">
        <w:rPr>
          <w:sz w:val="22"/>
          <w:lang w:val="en-US"/>
        </w:rPr>
        <w:tab/>
      </w:r>
      <w:r w:rsidR="007C7F25" w:rsidRPr="00633FD8">
        <w:rPr>
          <w:sz w:val="22"/>
          <w:lang w:val="en-US"/>
        </w:rPr>
        <w:br/>
      </w:r>
      <w:hyperlink r:id="rId34" w:history="1">
        <w:r w:rsidR="007C7F25" w:rsidRPr="00633FD8">
          <w:rPr>
            <w:rStyle w:val="Hyperlink"/>
            <w:sz w:val="22"/>
            <w:lang w:val="en-US"/>
          </w:rPr>
          <w:t>www.schott.com/architecture</w:t>
        </w:r>
      </w:hyperlink>
    </w:p>
    <w:p w:rsidR="00206321" w:rsidRDefault="007F6FA6" w:rsidP="007C7F25">
      <w:pPr>
        <w:pStyle w:val="AdresseSchottobenrechts"/>
        <w:framePr w:w="0" w:hRule="auto" w:hSpace="0" w:wrap="auto" w:vAnchor="margin" w:hAnchor="text" w:xAlign="left" w:yAlign="inline"/>
        <w:tabs>
          <w:tab w:val="left" w:pos="560"/>
        </w:tabs>
        <w:rPr>
          <w:sz w:val="22"/>
        </w:rPr>
      </w:pPr>
      <w:hyperlink r:id="rId35" w:history="1">
        <w:r w:rsidR="00206321" w:rsidRPr="00F52D99">
          <w:rPr>
            <w:rStyle w:val="Hyperlink"/>
            <w:sz w:val="22"/>
          </w:rPr>
          <w:t>info.architecture@schott.com</w:t>
        </w:r>
      </w:hyperlink>
    </w:p>
    <w:p w:rsidR="007C7F25" w:rsidRPr="007C7F25" w:rsidRDefault="007C7F25" w:rsidP="007C7F25">
      <w:pPr>
        <w:pStyle w:val="AdresseSchottobenrechts"/>
        <w:framePr w:w="0" w:hRule="auto" w:hSpace="0" w:wrap="auto" w:vAnchor="margin" w:hAnchor="text" w:xAlign="left" w:yAlign="inline"/>
        <w:tabs>
          <w:tab w:val="left" w:pos="560"/>
        </w:tabs>
        <w:rPr>
          <w:sz w:val="22"/>
        </w:rPr>
        <w:sectPr w:rsidR="007C7F25" w:rsidRPr="007C7F25" w:rsidSect="00691089">
          <w:headerReference w:type="default" r:id="rId36"/>
          <w:footerReference w:type="default" r:id="rId37"/>
          <w:headerReference w:type="first" r:id="rId38"/>
          <w:footerReference w:type="first" r:id="rId39"/>
          <w:type w:val="continuous"/>
          <w:pgSz w:w="11906" w:h="16838" w:code="9"/>
          <w:pgMar w:top="1871" w:right="1418" w:bottom="1985" w:left="1418" w:header="709" w:footer="709" w:gutter="0"/>
          <w:cols w:space="708"/>
          <w:titlePg/>
          <w:docGrid w:linePitch="360"/>
        </w:sectPr>
      </w:pPr>
    </w:p>
    <w:p w:rsidR="007C7F25" w:rsidRPr="00AF28A9" w:rsidRDefault="007C7F25" w:rsidP="00E03991">
      <w:pPr>
        <w:pStyle w:val="AdresseSchottobenrechts"/>
        <w:framePr w:w="0" w:hRule="auto" w:hSpace="0" w:wrap="auto" w:vAnchor="margin" w:hAnchor="text" w:xAlign="left" w:yAlign="inline"/>
        <w:tabs>
          <w:tab w:val="left" w:pos="560"/>
        </w:tabs>
      </w:pPr>
    </w:p>
    <w:sectPr w:rsidR="007C7F25" w:rsidRPr="00AF28A9">
      <w:headerReference w:type="even" r:id="rId40"/>
      <w:headerReference w:type="first" r:id="rId41"/>
      <w:type w:val="continuous"/>
      <w:pgSz w:w="11906" w:h="16838" w:code="9"/>
      <w:pgMar w:top="1871" w:right="1418" w:bottom="1985" w:left="1418" w:header="709" w:footer="709" w:gutter="0"/>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3747F7" w:rsidRDefault="003747F7">
      <w:r>
        <w:separator/>
      </w:r>
    </w:p>
  </w:endnote>
  <w:endnote w:type="continuationSeparator" w:id="0">
    <w:p w:rsidR="003747F7" w:rsidRDefault="003747F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10002FF" w:usb1="4000ACFF" w:usb2="00000009" w:usb3="00000000" w:csb0="000001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rPr>
        <w:sz w:val="20"/>
        <w:szCs w:val="20"/>
      </w:rPr>
      <w:id w:val="-1625994703"/>
      <w:docPartObj>
        <w:docPartGallery w:val="Page Numbers (Bottom of Page)"/>
        <w:docPartUnique/>
      </w:docPartObj>
    </w:sdtPr>
    <w:sdtEndPr/>
    <w:sdtContent>
      <w:p w:rsidR="00667381" w:rsidRPr="00C82E9B" w:rsidRDefault="00667381" w:rsidP="0035526D">
        <w:pPr>
          <w:pStyle w:val="Fuzeile"/>
          <w:jc w:val="right"/>
          <w:rPr>
            <w:sz w:val="20"/>
            <w:szCs w:val="20"/>
          </w:rPr>
        </w:pPr>
        <w:r w:rsidRPr="00C82E9B">
          <w:rPr>
            <w:sz w:val="20"/>
            <w:szCs w:val="20"/>
          </w:rPr>
          <w:t xml:space="preserve"> </w:t>
        </w:r>
        <w:r w:rsidR="007C7F25">
          <w:rPr>
            <w:sz w:val="20"/>
            <w:szCs w:val="20"/>
          </w:rPr>
          <w:t>Page</w:t>
        </w:r>
        <w:r w:rsidRPr="00C82E9B">
          <w:rPr>
            <w:sz w:val="20"/>
            <w:szCs w:val="20"/>
          </w:rPr>
          <w:t xml:space="preserve"> </w:t>
        </w:r>
        <w:r w:rsidRPr="0044472B">
          <w:rPr>
            <w:b/>
            <w:sz w:val="20"/>
            <w:szCs w:val="20"/>
          </w:rPr>
          <w:fldChar w:fldCharType="begin"/>
        </w:r>
        <w:r w:rsidRPr="0044472B">
          <w:rPr>
            <w:b/>
            <w:sz w:val="20"/>
            <w:szCs w:val="20"/>
          </w:rPr>
          <w:instrText>PAGE   \* MERGEFORMAT</w:instrText>
        </w:r>
        <w:r w:rsidRPr="0044472B">
          <w:rPr>
            <w:b/>
            <w:sz w:val="20"/>
            <w:szCs w:val="20"/>
          </w:rPr>
          <w:fldChar w:fldCharType="separate"/>
        </w:r>
        <w:r w:rsidR="007F6FA6">
          <w:rPr>
            <w:b/>
            <w:noProof/>
            <w:sz w:val="20"/>
            <w:szCs w:val="20"/>
          </w:rPr>
          <w:t>2</w:t>
        </w:r>
        <w:r w:rsidRPr="0044472B">
          <w:rPr>
            <w:b/>
            <w:sz w:val="20"/>
            <w:szCs w:val="20"/>
          </w:rPr>
          <w:fldChar w:fldCharType="end"/>
        </w:r>
        <w:r w:rsidR="0035526D" w:rsidRPr="00C82E9B">
          <w:rPr>
            <w:sz w:val="20"/>
            <w:szCs w:val="20"/>
          </w:rPr>
          <w:t xml:space="preserve"> </w:t>
        </w:r>
        <w:r w:rsidR="007C7F25">
          <w:rPr>
            <w:sz w:val="20"/>
            <w:szCs w:val="20"/>
          </w:rPr>
          <w:t>of</w:t>
        </w:r>
        <w:r w:rsidR="00691089">
          <w:rPr>
            <w:sz w:val="20"/>
            <w:szCs w:val="20"/>
          </w:rPr>
          <w:t xml:space="preserve"> 2</w:t>
        </w:r>
      </w:p>
    </w:sdtContent>
  </w:sdt>
  <w:p w:rsidR="00667381" w:rsidRPr="00C82E9B" w:rsidRDefault="00667381">
    <w:pPr>
      <w:pStyle w:val="Fuzeile"/>
      <w:rPr>
        <w:sz w:val="20"/>
        <w:szCs w:val="20"/>
      </w:rP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CA3F88" w:rsidRPr="00CA3F88" w:rsidRDefault="00691089">
    <w:pPr>
      <w:pStyle w:val="Fuzeile"/>
      <w:jc w:val="right"/>
      <w:rPr>
        <w:sz w:val="20"/>
        <w:szCs w:val="20"/>
      </w:rPr>
    </w:pPr>
    <w:r>
      <w:rPr>
        <w:sz w:val="20"/>
        <w:szCs w:val="20"/>
      </w:rPr>
      <w:t>Page</w:t>
    </w:r>
    <w:r w:rsidR="00CA3F88" w:rsidRPr="00CA3F88">
      <w:rPr>
        <w:sz w:val="20"/>
        <w:szCs w:val="20"/>
      </w:rPr>
      <w:t xml:space="preserve"> </w:t>
    </w:r>
    <w:sdt>
      <w:sdtPr>
        <w:rPr>
          <w:sz w:val="20"/>
          <w:szCs w:val="20"/>
        </w:rPr>
        <w:id w:val="-679818599"/>
        <w:docPartObj>
          <w:docPartGallery w:val="Page Numbers (Bottom of Page)"/>
          <w:docPartUnique/>
        </w:docPartObj>
      </w:sdtPr>
      <w:sdtEndPr/>
      <w:sdtContent>
        <w:r w:rsidR="00CA3F88" w:rsidRPr="00CA3F88">
          <w:rPr>
            <w:b/>
            <w:sz w:val="20"/>
            <w:szCs w:val="20"/>
          </w:rPr>
          <w:t>1</w:t>
        </w:r>
        <w:r>
          <w:rPr>
            <w:sz w:val="20"/>
            <w:szCs w:val="20"/>
          </w:rPr>
          <w:t xml:space="preserve"> of 2</w:t>
        </w:r>
      </w:sdtContent>
    </w:sdt>
  </w:p>
  <w:p w:rsidR="00CA3F88" w:rsidRDefault="00CA3F88">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3747F7" w:rsidRDefault="003747F7">
      <w:r>
        <w:separator/>
      </w:r>
    </w:p>
  </w:footnote>
  <w:footnote w:type="continuationSeparator" w:id="0">
    <w:p w:rsidR="003747F7" w:rsidRDefault="003747F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B4E57" w:rsidRDefault="00667381" w:rsidP="00667381">
    <w:pPr>
      <w:pStyle w:val="Kopfzeile"/>
      <w:jc w:val="right"/>
      <w:rPr>
        <w:sz w:val="20"/>
      </w:rPr>
    </w:pPr>
    <w:r>
      <w:rPr>
        <w:noProof/>
        <w:lang w:eastAsia="de-DE"/>
      </w:rPr>
      <w:drawing>
        <wp:inline distT="0" distB="0" distL="0" distR="0" wp14:anchorId="0A6C5C58" wp14:editId="7A1F5057">
          <wp:extent cx="1398944" cy="876300"/>
          <wp:effectExtent l="0" t="0" r="0" b="0"/>
          <wp:docPr id="4"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CH_Logo_Stage_CMYK_A4.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98726" cy="876164"/>
                  </a:xfrm>
                  <a:prstGeom prst="rect">
                    <a:avLst/>
                  </a:prstGeom>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667381" w:rsidRPr="00691089" w:rsidRDefault="007C7F25" w:rsidP="00667381">
    <w:pPr>
      <w:framePr w:w="5805" w:h="1771" w:hRule="exact" w:hSpace="142" w:wrap="around" w:vAnchor="page" w:hAnchor="page" w:x="1419" w:y="2723"/>
      <w:jc w:val="both"/>
      <w:rPr>
        <w:b/>
        <w:color w:val="0070C0"/>
        <w:sz w:val="28"/>
        <w:szCs w:val="28"/>
        <w:lang w:val="en-US"/>
      </w:rPr>
    </w:pPr>
    <w:r w:rsidRPr="00691089">
      <w:rPr>
        <w:b/>
        <w:color w:val="0070C0"/>
        <w:sz w:val="28"/>
        <w:szCs w:val="28"/>
        <w:lang w:val="en-US"/>
      </w:rPr>
      <w:t>Tender form</w:t>
    </w:r>
  </w:p>
  <w:p w:rsidR="00667381" w:rsidRPr="00691089" w:rsidRDefault="00667381" w:rsidP="00667381">
    <w:pPr>
      <w:framePr w:w="5805" w:h="1771" w:hRule="exact" w:hSpace="142" w:wrap="around" w:vAnchor="page" w:hAnchor="page" w:x="1419" w:y="2723"/>
      <w:jc w:val="both"/>
      <w:rPr>
        <w:color w:val="0070C0"/>
        <w:lang w:val="en-US"/>
      </w:rPr>
    </w:pPr>
  </w:p>
  <w:p w:rsidR="00CA3F88" w:rsidRPr="00691089" w:rsidRDefault="007C7F25" w:rsidP="00667381">
    <w:pPr>
      <w:framePr w:w="5805" w:h="1771" w:hRule="exact" w:hSpace="142" w:wrap="around" w:vAnchor="page" w:hAnchor="page" w:x="1419" w:y="2723"/>
      <w:jc w:val="both"/>
      <w:rPr>
        <w:b/>
        <w:color w:val="0070C0"/>
        <w:sz w:val="28"/>
        <w:szCs w:val="28"/>
        <w:lang w:val="en-US"/>
      </w:rPr>
    </w:pPr>
    <w:r w:rsidRPr="00691089">
      <w:rPr>
        <w:b/>
        <w:color w:val="0070C0"/>
        <w:sz w:val="28"/>
        <w:szCs w:val="28"/>
        <w:lang w:val="en-US"/>
      </w:rPr>
      <w:t xml:space="preserve">SCHOTT </w:t>
    </w:r>
    <w:r w:rsidR="00CA3F88" w:rsidRPr="00691089">
      <w:rPr>
        <w:b/>
        <w:color w:val="0070C0"/>
        <w:sz w:val="28"/>
        <w:szCs w:val="28"/>
        <w:lang w:val="en-US"/>
      </w:rPr>
      <w:t>Restoration Glass</w:t>
    </w:r>
  </w:p>
  <w:p w:rsidR="00667381" w:rsidRPr="00691089" w:rsidRDefault="00805C88" w:rsidP="00667381">
    <w:pPr>
      <w:framePr w:w="5805" w:h="1771" w:hRule="exact" w:hSpace="142" w:wrap="around" w:vAnchor="page" w:hAnchor="page" w:x="1419" w:y="2723"/>
      <w:jc w:val="both"/>
      <w:rPr>
        <w:b/>
        <w:color w:val="0070C0"/>
        <w:sz w:val="28"/>
        <w:szCs w:val="28"/>
        <w:lang w:val="en-US"/>
      </w:rPr>
    </w:pPr>
    <w:r w:rsidRPr="00691089">
      <w:rPr>
        <w:b/>
        <w:color w:val="0070C0"/>
        <w:sz w:val="28"/>
        <w:szCs w:val="28"/>
        <w:lang w:val="en-US"/>
      </w:rPr>
      <w:t>RESTOVER</w:t>
    </w:r>
    <w:r w:rsidRPr="00691089">
      <w:rPr>
        <w:b/>
        <w:color w:val="0070C0"/>
        <w:sz w:val="28"/>
        <w:szCs w:val="28"/>
        <w:vertAlign w:val="superscript"/>
        <w:lang w:val="en-US"/>
      </w:rPr>
      <w:t>®</w:t>
    </w:r>
    <w:r w:rsidRPr="00691089">
      <w:rPr>
        <w:b/>
        <w:color w:val="0070C0"/>
        <w:sz w:val="28"/>
        <w:szCs w:val="28"/>
        <w:lang w:val="en-US"/>
      </w:rPr>
      <w:t xml:space="preserve"> </w:t>
    </w:r>
  </w:p>
  <w:p w:rsidR="00667381" w:rsidRPr="00633FD8" w:rsidRDefault="00667381" w:rsidP="00667381">
    <w:pPr>
      <w:framePr w:w="5805" w:h="1771" w:hRule="exact" w:hSpace="142" w:wrap="around" w:vAnchor="page" w:hAnchor="page" w:x="1419" w:y="2723"/>
      <w:jc w:val="both"/>
      <w:rPr>
        <w:b/>
        <w:sz w:val="28"/>
        <w:szCs w:val="28"/>
        <w:lang w:val="en-US"/>
      </w:rPr>
    </w:pPr>
  </w:p>
  <w:p w:rsidR="00667381" w:rsidRPr="00633FD8" w:rsidRDefault="00667381" w:rsidP="00667381">
    <w:pPr>
      <w:framePr w:w="5805" w:h="1771" w:hRule="exact" w:hSpace="142" w:wrap="around" w:vAnchor="page" w:hAnchor="page" w:x="1419" w:y="2723"/>
      <w:spacing w:line="240" w:lineRule="auto"/>
      <w:jc w:val="both"/>
      <w:rPr>
        <w:lang w:val="en-US"/>
      </w:rPr>
    </w:pPr>
  </w:p>
  <w:p w:rsidR="00A40A4E" w:rsidRDefault="00691089" w:rsidP="00A40A4E">
    <w:pPr>
      <w:pStyle w:val="Adresskopfschottfett"/>
      <w:framePr w:w="2505" w:wrap="around" w:x="8259"/>
      <w:rPr>
        <w:b w:val="0"/>
        <w:bCs/>
        <w:lang w:val="en-US"/>
      </w:rPr>
    </w:pPr>
    <w:r>
      <w:rPr>
        <w:b w:val="0"/>
        <w:bCs/>
        <w:lang w:val="en-US"/>
      </w:rPr>
      <w:t>Processed Glass</w:t>
    </w:r>
  </w:p>
  <w:p w:rsidR="009B4E57" w:rsidRPr="00633FD8" w:rsidRDefault="009B4E57" w:rsidP="0035526D">
    <w:pPr>
      <w:pStyle w:val="Adresskopfschottfett"/>
      <w:framePr w:w="2505" w:wrap="around" w:x="8259"/>
    </w:pPr>
    <w:r w:rsidRPr="00633FD8">
      <w:t>SCHOTT AG</w:t>
    </w:r>
  </w:p>
  <w:p w:rsidR="009B4E57" w:rsidRDefault="007C7F25" w:rsidP="0035526D">
    <w:pPr>
      <w:pStyle w:val="AdresseSchottobenrechts"/>
      <w:framePr w:w="2505" w:wrap="around" w:x="8259"/>
    </w:pPr>
    <w:r>
      <w:t>Hattenbergstrass</w:t>
    </w:r>
    <w:r w:rsidR="009B4E57">
      <w:t>e 10</w:t>
    </w:r>
    <w:r w:rsidR="009B4E57">
      <w:br/>
      <w:t>55122 Mainz</w:t>
    </w:r>
    <w:r w:rsidR="009B4E57">
      <w:br/>
      <w:t>Germany</w:t>
    </w:r>
  </w:p>
  <w:p w:rsidR="00667381" w:rsidRPr="00E03991" w:rsidRDefault="007C7F25" w:rsidP="0035526D">
    <w:pPr>
      <w:pStyle w:val="AdresseSchottobenrechts"/>
      <w:framePr w:w="2505" w:wrap="around" w:x="8259"/>
      <w:tabs>
        <w:tab w:val="left" w:pos="560"/>
      </w:tabs>
    </w:pPr>
    <w:r w:rsidRPr="00E03991">
      <w:t xml:space="preserve">Phone </w:t>
    </w:r>
    <w:r w:rsidR="009B4E57" w:rsidRPr="00E03991">
      <w:t>+49 (0)6131/</w:t>
    </w:r>
    <w:r w:rsidR="009B4E57" w:rsidRPr="00E03991">
      <w:rPr>
        <w:sz w:val="4"/>
      </w:rPr>
      <w:t xml:space="preserve"> </w:t>
    </w:r>
    <w:r w:rsidR="009B4E57" w:rsidRPr="00E03991">
      <w:t>66</w:t>
    </w:r>
    <w:r w:rsidR="009B4E57" w:rsidRPr="00E03991">
      <w:rPr>
        <w:sz w:val="4"/>
      </w:rPr>
      <w:t xml:space="preserve"> </w:t>
    </w:r>
    <w:r w:rsidR="009B4E57" w:rsidRPr="00E03991">
      <w:t>-</w:t>
    </w:r>
    <w:r w:rsidR="00691089" w:rsidRPr="00E03991">
      <w:t>2678</w:t>
    </w:r>
    <w:r w:rsidRPr="00E03991">
      <w:br/>
      <w:t>Fax</w:t>
    </w:r>
    <w:r w:rsidR="00CA3F88" w:rsidRPr="00E03991">
      <w:t xml:space="preserve">      </w:t>
    </w:r>
    <w:r w:rsidR="009B4E57" w:rsidRPr="00E03991">
      <w:t>+49 (0)</w:t>
    </w:r>
    <w:r w:rsidR="00C60E6D" w:rsidRPr="00E03991">
      <w:t>6131/66-2525</w:t>
    </w:r>
    <w:r w:rsidR="009B4E57" w:rsidRPr="00E03991">
      <w:tab/>
    </w:r>
    <w:r w:rsidR="009B4E57" w:rsidRPr="00E03991">
      <w:br/>
    </w:r>
    <w:hyperlink r:id="rId1" w:history="1">
      <w:r w:rsidR="00667381" w:rsidRPr="00E03991">
        <w:rPr>
          <w:rStyle w:val="Hyperlink"/>
        </w:rPr>
        <w:t>www.schott.com/architecture</w:t>
      </w:r>
    </w:hyperlink>
  </w:p>
  <w:p w:rsidR="00667381" w:rsidRPr="00633FD8" w:rsidRDefault="007F6FA6" w:rsidP="0035526D">
    <w:pPr>
      <w:pStyle w:val="AdresseSchottobenrechts"/>
      <w:framePr w:w="2505" w:wrap="around" w:x="8259"/>
      <w:tabs>
        <w:tab w:val="left" w:pos="560"/>
      </w:tabs>
      <w:rPr>
        <w:lang w:val="en-US"/>
      </w:rPr>
    </w:pPr>
    <w:hyperlink r:id="rId2" w:history="1">
      <w:r w:rsidR="00667381" w:rsidRPr="00633FD8">
        <w:rPr>
          <w:rStyle w:val="Hyperlink"/>
          <w:lang w:val="en-US"/>
        </w:rPr>
        <w:t>info.architecture@schott.com</w:t>
      </w:r>
    </w:hyperlink>
    <w:r w:rsidR="00667381" w:rsidRPr="00633FD8">
      <w:rPr>
        <w:lang w:val="en-US"/>
      </w:rPr>
      <w:t xml:space="preserve"> </w:t>
    </w:r>
  </w:p>
  <w:p w:rsidR="009B4E57" w:rsidRDefault="00667381" w:rsidP="00667381">
    <w:pPr>
      <w:pStyle w:val="Kopfzeile"/>
      <w:jc w:val="right"/>
    </w:pPr>
    <w:r>
      <w:rPr>
        <w:noProof/>
        <w:lang w:eastAsia="de-DE"/>
      </w:rPr>
      <w:drawing>
        <wp:inline distT="0" distB="0" distL="0" distR="0" wp14:anchorId="1E5A1889" wp14:editId="016C0E39">
          <wp:extent cx="1398944" cy="876300"/>
          <wp:effectExtent l="0" t="0" r="0" b="0"/>
          <wp:docPr id="5" name="Grafi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CH_Logo_Stage_CMYK_A4.jpg"/>
                  <pic:cNvPicPr/>
                </pic:nvPicPr>
                <pic:blipFill>
                  <a:blip r:embed="rId3" cstate="print">
                    <a:extLst>
                      <a:ext uri="{28A0092B-C50C-407E-A947-70E740481C1C}">
                        <a14:useLocalDpi xmlns:a14="http://schemas.microsoft.com/office/drawing/2010/main" val="0"/>
                      </a:ext>
                    </a:extLst>
                  </a:blip>
                  <a:stretch>
                    <a:fillRect/>
                  </a:stretch>
                </pic:blipFill>
                <pic:spPr>
                  <a:xfrm>
                    <a:off x="0" y="0"/>
                    <a:ext cx="1398726" cy="876164"/>
                  </a:xfrm>
                  <a:prstGeom prst="rect">
                    <a:avLst/>
                  </a:prstGeom>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B4E57" w:rsidRDefault="009B4E57"/>
</w:hdr>
</file>

<file path=word/header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7C7F25" w:rsidRPr="007C7F25" w:rsidRDefault="007C7F25" w:rsidP="007C7F25">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82"/>
    <w:multiLevelType w:val="singleLevel"/>
    <w:tmpl w:val="98FEDA42"/>
    <w:lvl w:ilvl="0">
      <w:start w:val="1"/>
      <w:numFmt w:val="bullet"/>
      <w:lvlText w:val=""/>
      <w:lvlJc w:val="left"/>
      <w:pPr>
        <w:tabs>
          <w:tab w:val="num" w:pos="926"/>
        </w:tabs>
        <w:ind w:left="926" w:hanging="360"/>
      </w:pPr>
      <w:rPr>
        <w:rFonts w:ascii="Symbol" w:hAnsi="Symbol" w:hint="default"/>
      </w:rPr>
    </w:lvl>
  </w:abstractNum>
  <w:abstractNum w:abstractNumId="1" w15:restartNumberingAfterBreak="0">
    <w:nsid w:val="FFFFFF89"/>
    <w:multiLevelType w:val="singleLevel"/>
    <w:tmpl w:val="082825C4"/>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1D200D14"/>
    <w:multiLevelType w:val="hybridMultilevel"/>
    <w:tmpl w:val="5894B5C8"/>
    <w:lvl w:ilvl="0" w:tplc="0407000F">
      <w:start w:val="1"/>
      <w:numFmt w:val="decimal"/>
      <w:lvlText w:val="%1."/>
      <w:lvlJc w:val="left"/>
      <w:pPr>
        <w:ind w:left="360" w:hanging="360"/>
      </w:pPr>
      <w:rPr>
        <w:rFonts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num w:numId="1">
    <w:abstractNumId w:val="1"/>
  </w:num>
  <w:num w:numId="2">
    <w:abstractNumId w:val="0"/>
  </w:num>
  <w:num w:numId="3">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defaultTabStop w:val="708"/>
  <w:hyphenationZone w:val="425"/>
  <w:noPunctuationKerning/>
  <w:characterSpacingControl w:val="doNotCompress"/>
  <w:hdrShapeDefaults>
    <o:shapedefaults v:ext="edit" spidmax="819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6D7BC8"/>
    <w:rsid w:val="000479B8"/>
    <w:rsid w:val="00050081"/>
    <w:rsid w:val="00084CF2"/>
    <w:rsid w:val="000D1A81"/>
    <w:rsid w:val="001709E0"/>
    <w:rsid w:val="001E7A5E"/>
    <w:rsid w:val="001F2F82"/>
    <w:rsid w:val="001F48A9"/>
    <w:rsid w:val="00206321"/>
    <w:rsid w:val="00236B63"/>
    <w:rsid w:val="002507E8"/>
    <w:rsid w:val="002820A1"/>
    <w:rsid w:val="002A1019"/>
    <w:rsid w:val="00337909"/>
    <w:rsid w:val="0035226D"/>
    <w:rsid w:val="0035526D"/>
    <w:rsid w:val="003747F7"/>
    <w:rsid w:val="003E7BFE"/>
    <w:rsid w:val="003F419B"/>
    <w:rsid w:val="0044472B"/>
    <w:rsid w:val="004718F3"/>
    <w:rsid w:val="004A20E8"/>
    <w:rsid w:val="004A7742"/>
    <w:rsid w:val="004B4B89"/>
    <w:rsid w:val="004C561A"/>
    <w:rsid w:val="004F5C2E"/>
    <w:rsid w:val="00505294"/>
    <w:rsid w:val="00507CB9"/>
    <w:rsid w:val="0053134E"/>
    <w:rsid w:val="00534476"/>
    <w:rsid w:val="00577F21"/>
    <w:rsid w:val="006043C5"/>
    <w:rsid w:val="006065F3"/>
    <w:rsid w:val="006175DA"/>
    <w:rsid w:val="00620F71"/>
    <w:rsid w:val="00633FD8"/>
    <w:rsid w:val="00642485"/>
    <w:rsid w:val="0065416F"/>
    <w:rsid w:val="00667381"/>
    <w:rsid w:val="00691089"/>
    <w:rsid w:val="006A3722"/>
    <w:rsid w:val="006D7BC8"/>
    <w:rsid w:val="00737088"/>
    <w:rsid w:val="007572C2"/>
    <w:rsid w:val="007A01FD"/>
    <w:rsid w:val="007C1796"/>
    <w:rsid w:val="007C7F25"/>
    <w:rsid w:val="007E1223"/>
    <w:rsid w:val="007F6FA6"/>
    <w:rsid w:val="00805C88"/>
    <w:rsid w:val="00844169"/>
    <w:rsid w:val="008A02AE"/>
    <w:rsid w:val="008A316B"/>
    <w:rsid w:val="00911683"/>
    <w:rsid w:val="00945286"/>
    <w:rsid w:val="009B4E57"/>
    <w:rsid w:val="009C4A14"/>
    <w:rsid w:val="00A40A4E"/>
    <w:rsid w:val="00A54D83"/>
    <w:rsid w:val="00A77ED1"/>
    <w:rsid w:val="00A935C7"/>
    <w:rsid w:val="00AB1A1E"/>
    <w:rsid w:val="00AF28A9"/>
    <w:rsid w:val="00B571AA"/>
    <w:rsid w:val="00B742BF"/>
    <w:rsid w:val="00BC2DE5"/>
    <w:rsid w:val="00C4686E"/>
    <w:rsid w:val="00C60E6D"/>
    <w:rsid w:val="00C73AE6"/>
    <w:rsid w:val="00C82413"/>
    <w:rsid w:val="00C82E9B"/>
    <w:rsid w:val="00CA3F88"/>
    <w:rsid w:val="00D26D0C"/>
    <w:rsid w:val="00D950FC"/>
    <w:rsid w:val="00DA500D"/>
    <w:rsid w:val="00E03991"/>
    <w:rsid w:val="00E36736"/>
    <w:rsid w:val="00E800B4"/>
    <w:rsid w:val="00EE3515"/>
    <w:rsid w:val="00F3104F"/>
    <w:rsid w:val="00F34277"/>
    <w:rsid w:val="00F857EB"/>
    <w:rsid w:val="00FE1D12"/>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8193"/>
    <o:shapelayout v:ext="edit">
      <o:idmap v:ext="edit" data="1"/>
    </o:shapelayout>
  </w:shapeDefaults>
  <w:decimalSymbol w:val=","/>
  <w:listSeparator w:val=";"/>
  <w14:docId w14:val="3F166117"/>
  <w15:docId w15:val="{E032F344-D39C-4AAC-9882-149A6D72BA4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lang w:val="de-DE" w:eastAsia="de-DE"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Standard">
    <w:name w:val="Normal"/>
    <w:qFormat/>
    <w:rsid w:val="00667381"/>
    <w:pPr>
      <w:spacing w:line="360" w:lineRule="auto"/>
    </w:pPr>
    <w:rPr>
      <w:rFonts w:ascii="Arial" w:eastAsiaTheme="minorHAnsi" w:hAnsi="Arial" w:cstheme="minorBidi"/>
      <w:sz w:val="22"/>
      <w:szCs w:val="22"/>
      <w:lang w:eastAsia="en-US"/>
    </w:rPr>
  </w:style>
  <w:style w:type="paragraph" w:styleId="berschrift1">
    <w:name w:val="heading 1"/>
    <w:basedOn w:val="Standard"/>
    <w:next w:val="Standard"/>
    <w:qFormat/>
    <w:pPr>
      <w:keepNext/>
      <w:spacing w:before="240" w:after="60"/>
      <w:outlineLvl w:val="0"/>
    </w:pPr>
    <w:rPr>
      <w:rFonts w:cs="Arial"/>
      <w:b/>
      <w:bCs/>
      <w:kern w:val="32"/>
      <w:sz w:val="32"/>
      <w:szCs w:val="32"/>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pPr>
      <w:tabs>
        <w:tab w:val="center" w:pos="4536"/>
        <w:tab w:val="right" w:pos="9072"/>
      </w:tabs>
    </w:pPr>
  </w:style>
  <w:style w:type="paragraph" w:styleId="Fuzeile">
    <w:name w:val="footer"/>
    <w:basedOn w:val="Standard"/>
    <w:link w:val="FuzeileZchn"/>
    <w:uiPriority w:val="99"/>
    <w:pPr>
      <w:tabs>
        <w:tab w:val="center" w:pos="4536"/>
        <w:tab w:val="right" w:pos="9072"/>
      </w:tabs>
    </w:pPr>
  </w:style>
  <w:style w:type="character" w:styleId="Hyperlink">
    <w:name w:val="Hyperlink"/>
    <w:rPr>
      <w:color w:val="0000FF"/>
      <w:u w:val="single"/>
    </w:rPr>
  </w:style>
  <w:style w:type="character" w:styleId="Seitenzahl">
    <w:name w:val="page number"/>
    <w:basedOn w:val="Absatz-Standardschriftart"/>
  </w:style>
  <w:style w:type="paragraph" w:customStyle="1" w:styleId="AbsenderueberAdressfeld">
    <w:name w:val="Absender ueber Adressfeld"/>
    <w:basedOn w:val="Standard"/>
    <w:pPr>
      <w:framePr w:w="4820" w:h="170" w:hRule="exact" w:hSpace="142" w:wrap="around" w:vAnchor="page" w:hAnchor="page" w:x="1419" w:y="2723"/>
      <w:spacing w:line="180" w:lineRule="exact"/>
    </w:pPr>
    <w:rPr>
      <w:sz w:val="13"/>
    </w:rPr>
  </w:style>
  <w:style w:type="paragraph" w:customStyle="1" w:styleId="Adresskopfschottfett">
    <w:name w:val="Adresskopf_schott_fett"/>
    <w:basedOn w:val="Standard"/>
    <w:pPr>
      <w:framePr w:w="2835" w:h="2552" w:hRule="exact" w:hSpace="142" w:wrap="around" w:vAnchor="page" w:hAnchor="page" w:x="7939" w:y="2694" w:anchorLock="1"/>
      <w:tabs>
        <w:tab w:val="left" w:pos="595"/>
      </w:tabs>
      <w:spacing w:after="100" w:line="200" w:lineRule="exact"/>
    </w:pPr>
    <w:rPr>
      <w:b/>
      <w:sz w:val="18"/>
    </w:rPr>
  </w:style>
  <w:style w:type="paragraph" w:customStyle="1" w:styleId="AdresseSchottobenrechts">
    <w:name w:val="Adresse_Schott_oben_rechts"/>
    <w:basedOn w:val="Standard"/>
    <w:pPr>
      <w:framePr w:w="2835" w:h="2552" w:hRule="exact" w:hSpace="142" w:wrap="around" w:vAnchor="page" w:hAnchor="page" w:x="7939" w:y="2694" w:anchorLock="1"/>
      <w:tabs>
        <w:tab w:val="left" w:pos="595"/>
      </w:tabs>
      <w:spacing w:after="100" w:line="200" w:lineRule="exact"/>
    </w:pPr>
    <w:rPr>
      <w:sz w:val="16"/>
    </w:rPr>
  </w:style>
  <w:style w:type="paragraph" w:customStyle="1" w:styleId="Fuzeileschott">
    <w:name w:val="Fußzeile schott"/>
    <w:basedOn w:val="Fuzeile"/>
    <w:pPr>
      <w:framePr w:w="9673" w:h="851" w:hRule="exact" w:hSpace="142" w:wrap="around" w:vAnchor="text" w:hAnchor="page" w:x="1407" w:y="-453"/>
      <w:spacing w:line="180" w:lineRule="exact"/>
    </w:pPr>
    <w:rPr>
      <w:sz w:val="13"/>
    </w:rPr>
  </w:style>
  <w:style w:type="paragraph" w:customStyle="1" w:styleId="TabelleDurchwahlDatumusw">
    <w:name w:val="Tabelle Durchwahl Datum usw"/>
    <w:basedOn w:val="Standard"/>
    <w:pPr>
      <w:spacing w:line="200" w:lineRule="exact"/>
    </w:pPr>
    <w:rPr>
      <w:sz w:val="14"/>
    </w:rPr>
  </w:style>
  <w:style w:type="paragraph" w:styleId="Sprechblasentext">
    <w:name w:val="Balloon Text"/>
    <w:basedOn w:val="Standard"/>
    <w:link w:val="SprechblasentextZchn"/>
    <w:uiPriority w:val="99"/>
    <w:semiHidden/>
    <w:unhideWhenUsed/>
    <w:rsid w:val="00C73AE6"/>
    <w:rPr>
      <w:rFonts w:ascii="Tahoma" w:hAnsi="Tahoma" w:cs="Tahoma"/>
      <w:sz w:val="16"/>
      <w:szCs w:val="16"/>
    </w:rPr>
  </w:style>
  <w:style w:type="character" w:customStyle="1" w:styleId="SprechblasentextZchn">
    <w:name w:val="Sprechblasentext Zchn"/>
    <w:link w:val="Sprechblasentext"/>
    <w:uiPriority w:val="99"/>
    <w:semiHidden/>
    <w:rsid w:val="00C73AE6"/>
    <w:rPr>
      <w:rFonts w:ascii="Tahoma" w:hAnsi="Tahoma" w:cs="Tahoma"/>
      <w:sz w:val="16"/>
      <w:szCs w:val="16"/>
    </w:rPr>
  </w:style>
  <w:style w:type="paragraph" w:styleId="Listenabsatz">
    <w:name w:val="List Paragraph"/>
    <w:basedOn w:val="Standard"/>
    <w:uiPriority w:val="34"/>
    <w:qFormat/>
    <w:rsid w:val="00667381"/>
    <w:pPr>
      <w:ind w:left="720"/>
      <w:contextualSpacing/>
    </w:pPr>
  </w:style>
  <w:style w:type="character" w:customStyle="1" w:styleId="FuzeileZchn">
    <w:name w:val="Fußzeile Zchn"/>
    <w:basedOn w:val="Absatz-Standardschriftart"/>
    <w:link w:val="Fuzeile"/>
    <w:uiPriority w:val="99"/>
    <w:rsid w:val="00667381"/>
    <w:rPr>
      <w:rFonts w:ascii="Arial" w:eastAsiaTheme="minorHAnsi" w:hAnsi="Arial" w:cstheme="minorBidi"/>
      <w:sz w:val="22"/>
      <w:szCs w:val="22"/>
      <w:lang w:eastAsia="en-US"/>
    </w:rPr>
  </w:style>
  <w:style w:type="table" w:styleId="Tabellenraster">
    <w:name w:val="Table Grid"/>
    <w:basedOn w:val="NormaleTabelle"/>
    <w:uiPriority w:val="59"/>
    <w:rsid w:val="00E800B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HelleSchattierung">
    <w:name w:val="Light Shading"/>
    <w:basedOn w:val="NormaleTabelle"/>
    <w:uiPriority w:val="60"/>
    <w:rsid w:val="00E800B4"/>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character" w:customStyle="1" w:styleId="minus11">
    <w:name w:val="minus11"/>
    <w:basedOn w:val="Absatz-Standardschriftart"/>
    <w:rsid w:val="002A1019"/>
    <w:rPr>
      <w:sz w:val="14"/>
      <w:szCs w:val="1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40326130">
      <w:bodyDiv w:val="1"/>
      <w:marLeft w:val="0"/>
      <w:marRight w:val="0"/>
      <w:marTop w:val="0"/>
      <w:marBottom w:val="0"/>
      <w:divBdr>
        <w:top w:val="none" w:sz="0" w:space="0" w:color="auto"/>
        <w:left w:val="none" w:sz="0" w:space="0" w:color="auto"/>
        <w:bottom w:val="none" w:sz="0" w:space="0" w:color="auto"/>
        <w:right w:val="none" w:sz="0" w:space="0" w:color="auto"/>
      </w:divBdr>
    </w:div>
    <w:div w:id="104663718">
      <w:bodyDiv w:val="1"/>
      <w:marLeft w:val="0"/>
      <w:marRight w:val="0"/>
      <w:marTop w:val="0"/>
      <w:marBottom w:val="0"/>
      <w:divBdr>
        <w:top w:val="none" w:sz="0" w:space="0" w:color="auto"/>
        <w:left w:val="none" w:sz="0" w:space="0" w:color="auto"/>
        <w:bottom w:val="none" w:sz="0" w:space="0" w:color="auto"/>
        <w:right w:val="none" w:sz="0" w:space="0" w:color="auto"/>
      </w:divBdr>
    </w:div>
    <w:div w:id="303238825">
      <w:bodyDiv w:val="1"/>
      <w:marLeft w:val="0"/>
      <w:marRight w:val="0"/>
      <w:marTop w:val="0"/>
      <w:marBottom w:val="0"/>
      <w:divBdr>
        <w:top w:val="none" w:sz="0" w:space="0" w:color="auto"/>
        <w:left w:val="none" w:sz="0" w:space="0" w:color="auto"/>
        <w:bottom w:val="none" w:sz="0" w:space="0" w:color="auto"/>
        <w:right w:val="none" w:sz="0" w:space="0" w:color="auto"/>
      </w:divBdr>
    </w:div>
    <w:div w:id="896285046">
      <w:bodyDiv w:val="1"/>
      <w:marLeft w:val="0"/>
      <w:marRight w:val="0"/>
      <w:marTop w:val="0"/>
      <w:marBottom w:val="0"/>
      <w:divBdr>
        <w:top w:val="none" w:sz="0" w:space="0" w:color="auto"/>
        <w:left w:val="none" w:sz="0" w:space="0" w:color="auto"/>
        <w:bottom w:val="none" w:sz="0" w:space="0" w:color="auto"/>
        <w:right w:val="none" w:sz="0" w:space="0" w:color="auto"/>
      </w:divBdr>
    </w:div>
    <w:div w:id="122089866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hyperlink" Target="http://www.schott.com/architecture" TargetMode="External"/><Relationship Id="rId42"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endnotes" Target="endnotes.xml"/><Relationship Id="rId38"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styles" Target="styles.xml"/><Relationship Id="rId41"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footnotes" Target="footnotes.xml"/><Relationship Id="rId37" Type="http://schemas.openxmlformats.org/officeDocument/2006/relationships/footer" Target="footer1.xml"/><Relationship Id="rId40"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numbering" Target="numbering.xml"/><Relationship Id="rId36" Type="http://schemas.openxmlformats.org/officeDocument/2006/relationships/header" Target="header1.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webSettings" Target="webSettings.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settings" Target="settings.xml"/><Relationship Id="rId35" Type="http://schemas.openxmlformats.org/officeDocument/2006/relationships/hyperlink" Target="mailto:info.architecture@schott.com" TargetMode="External"/><Relationship Id="rId43"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jpg"/></Relationships>
</file>

<file path=word/_rels/header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mailto:info.architecture@schott.com" TargetMode="External"/><Relationship Id="rId1" Type="http://schemas.openxmlformats.org/officeDocument/2006/relationships/hyperlink" Target="http://www.schott.com/architecture" TargetMode="External"/></Relationship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item1.xml><?xml version="1.0" encoding="utf-8"?>
<NovaPath_docOwner>ErikRichter</NovaPath_docOwner>
</file>

<file path=customXml/item2.xml><?xml version="1.0" encoding="utf-8"?>
<nXeGKudETKPeaCNGFh5i2aVdoOsLYjULCdH7T707tDyRRmguot4fEcJ2iD6f9>bVYtJv43R888jk7qM1JT49UrNG0++51GxjBs4ykfyc0=</nXeGKudETKPeaCNGFh5i2aVdoOsLYjULCdH7T707tDyRRmguot4fEcJ2iD6f9>
</file>

<file path=customXml/item3.xml><?xml version="1.0" encoding="utf-8"?>
<nXeGKudETKPeaCNGFh5iy53cs4YTjZQd4Re9Stbph13fJwq3N1dxRUwfkxNCzGbktJIbKf2q8mQyY814Q>GoBUcRQBOiWNv9cnqy33XA==</nXeGKudETKPeaCNGFh5iy53cs4YTjZQd4Re9Stbph13fJwq3N1dxRUwfkxNCzGbktJIbKf2q8mQyY814Q>
</file>

<file path=customXml/item4.xml><?xml version="1.0" encoding="utf-8"?>
<NovaPath_DocInfoFromAfterSave>False</NovaPath_DocInfoFromAfterSave>
</file>

<file path=customXml/item5.xml><?xml version="1.0" encoding="utf-8"?>
<NovaPath_docPath>J:\SBF-Processed-Glass\Team\Info\alex-Erik\Tender forms (Review Jan 2017)\Finale TenderForms 2017</NovaPath_docPath>
</file>

<file path=customXml/item6.xml><?xml version="1.0" encoding="utf-8"?>
<nXeGKudETKPeaCNGFh5i0BGlH9ci87cLWvMx3DlPzuAPh2gY9s703zKUS7uW>rs85NvxcPZbPXaPmqNy34jjHEXNcqpbtMQXJ/1FxJeDvPn9izfl1ItvvYUoQTYMaFyrGnS75EsXVATb7DSmZc6ArSSxj4QknHiPXK/CIpDM8zKdv0HfCmc1/rTkXF7AEwaS5y1PCR83o64RBdaSp084jxegY0aZW8hNtk8cBIyUBoKQt2JE9suYZg2MpTYnlYLLgsgO9wEif8gx70overaN+iMP2qkBY2AupXlpxbEzAU1lTKsl7t7vjK0k2NxCfk1GlUD4q6o2PQfLIdteWzQ==</nXeGKudETKPeaCNGFh5i0BGlH9ci87cLWvMx3DlPzuAPh2gY9s703zKUS7uW>
</file>

<file path=customXml/item7.xml><?xml version="1.0" encoding="utf-8"?>
<NovaPath_docName>J:\SBF-Processed-Glass\Team\Info\alex-Erik\Tender forms (Review Jan 2017)\Finale TenderForms 2017\SCHOTT-Processed Glass-Tender-Form-RESTOVER-ENG-2017.docx</NovaPath_docName>
</file>

<file path=customXml/item8.xml><?xml version="1.0" encoding="utf-8"?>
<nXeGKudETKPeaCNGFh5i7cKyawAjgyQn9gyiebCxx1jD9eHXSWW9Lib2F1j9>rs85NvxcPZbPXaPmqNy34jjHEXNcqpbtMQXJ/1FxJeDvPn9izfl1ItvvYUoQTYMaFyrGnS75EsXVATb7DSmZc6ArSSxj4QknHiPXK/CIpDM8zKdv0HfCmc1/rTkXF7AEwaS5y1PCR83o64RBdaSp084jxegY0aZW8hNtk8cBIyUBoKQt2JE9suYZg2MpTYnlYLLgsgO9wEif8gx70overaN+iMP2qkBY2AupXlpxbEzAU1lTKsl7t7vjK0k2NxCf+oTl27eIVByHbw5AkF2cuTs8jQHe9WEiwouyNtDMYRL1C4LTREOqhf5xqURbVchu2btcRD+P4tGWmaFvtQKWKLF3byxpCikmNrkawyqqd1MPBGoBQe2tsAa2hGwuDG6hn5zm3F3+OlPGkeOTq9KMCARWJKw3rbvlCETF5PeKwas=</nXeGKudETKPeaCNGFh5i7cKyawAjgyQn9gyiebCxx1jD9eHXSWW9Lib2F1j9>
</file>

<file path=customXml/item9.xml><?xml version="1.0" encoding="utf-8"?>
<NovaPath_docID>EMM7EESLWTA6S9JJBXFFX0CEVI</NovaPath_docID>
</file>

<file path=customXml/item10.xml><?xml version="1.0" encoding="utf-8"?>
<nXeGKudETKPeaCNGFh5iTSI5UodjD94nh7U7VklxY>hwVkTCaWIO+Z8SQhFwsyCA87oLPqZVKOIKklUSlbF9PG3eR5WrXpmHX5Ds4Ud6iLP8kAs4H9IvLbzMVPxTb9vA==</nXeGKudETKPeaCNGFh5iTSI5UodjD94nh7U7VklxY>
</file>

<file path=customXml/item11.xml><?xml version="1.0" encoding="utf-8"?>
<NovaPath_docAuthor>Alexandra Mark</NovaPath_docAuthor>
</file>

<file path=customXml/item12.xml><?xml version="1.0" encoding="utf-8"?>
<nXeGKudETKPeaCNGFh5iyLk1gcWWJqTgFQk8wGFUmjFC0m6hdwbr2zDsrBNVqK>KBMY2Ak42165JxesrEO2x6J9HyvFURsgjiOuD1z8gKk=</nXeGKudETKPeaCNGFh5iyLk1gcWWJqTgFQk8wGFUmjFC0m6hdwbr2zDsrBNVqK>
</file>

<file path=customXml/item13.xml><?xml version="1.0" encoding="utf-8"?>
<NovaPath_baseApplication>Microsoft Word</NovaPath_baseApplication>
</file>

<file path=customXml/item14.xml><?xml version="1.0" encoding="utf-8"?>
<nXeGKudETKPeaCNGFh5i5IeuWeXv6XDtePDOrtUSOqWwmvYa7PTRiLQvIZkriN4zFxEJfkpx7yiWurrFRQTw>wET7z3APVwWLb5suGR4vTtZrarbu8vv5kPcS6N5bl58=</nXeGKudETKPeaCNGFh5i5IeuWeXv6XDtePDOrtUSOqWwmvYa7PTRiLQvIZkriN4zFxEJfkpx7yiWurrFRQTw>
</file>

<file path=customXml/item15.xml><?xml version="1.0" encoding="utf-8"?>
<NovaPath_tenantID>4E522A55-68B3-4E2C-94BA-CC778668EE0B</NovaPath_tenantID>
</file>

<file path=customXml/item16.xml><?xml version="1.0" encoding="utf-8"?>
<nXeGKudETKPeaCNGFh5iKXsadLDxTRe0xbrxgS3asWaSdlBY0sLX5pYu7jLmo>z4vA/M53JO1AgIE0pus7VHi56YLISeQW+JFO4Up6oWDGiSZbS1ocLjRZWHNX8a51Rl0ajeIU3W762a1M0bXvgstyh5X8PGsIdKyw//NEzbU=</nXeGKudETKPeaCNGFh5iKXsadLDxTRe0xbrxgS3asWaSdlBY0sLX5pYu7jLmo>
</file>

<file path=customXml/item17.xml><?xml version="1.0" encoding="utf-8"?>
<NovaPath_docIDOld>YSM6V8TLOT1WCSN5ATRJXAS6PG</NovaPath_docIDOld>
</file>

<file path=customXml/item18.xml><?xml version="1.0" encoding="utf-8"?>
<nXeGKudETKPeaCNGFh5i5JKJLOqxkMZWB6LsYfMaI9RtbpE1WkCpXazESWus5B>7ZmIJK1VCzFY3xMKZHKjZs/H0gUlYIyKQNcNI8sHAfN+kZFYcK7fNY08ud8z2GE6rHRFlNSkvGHs5xFhDKZn6w==</nXeGKudETKPeaCNGFh5i5JKJLOqxkMZWB6LsYfMaI9RtbpE1WkCpXazESWus5B>
</file>

<file path=customXml/item19.xml><?xml version="1.0" encoding="utf-8"?>
<NovaPath_versionInfo>3.5.2.10942</NovaPath_versionInfo>
</file>

<file path=customXml/item20.xml><?xml version="1.0" encoding="utf-8"?>
<nXeGKudETKPeaCNGFh5i8sltj09I1nJ8AlBUytNZ1Ehih9jnZMZtoeNI9UMZ5>m6alb/4+CVDX3ydguSB8ZsGBnAPasoCK43OO6A1MdeQ=</nXeGKudETKPeaCNGFh5i8sltj09I1nJ8AlBUytNZ1Ehih9jnZMZtoeNI9UMZ5>
</file>

<file path=customXml/item21.xml><?xml version="1.0" encoding="utf-8"?>
<NovaPath_docClass>Unclassified</NovaPath_docClass>
</file>

<file path=customXml/item22.xml><?xml version="1.0" encoding="utf-8"?>
<nXeGKudETKPeaCNGFh5ix5fP7fSWtl37NIroXmZyHIynb9qBde2n67FOJFV2>uzHQu98y90vsqJ14OMIlzyOR9s5kA5ZU7eH6AsmjJqg=</nXeGKudETKPeaCNGFh5ix5fP7fSWtl37NIroXmZyHIynb9qBde2n67FOJFV2>
</file>

<file path=customXml/item23.xml><?xml version="1.0" encoding="utf-8"?>
<NovaPath_docClassID>85833B30A0A94097AF778A115A4505DD</NovaPath_docClassID>
</file>

<file path=customXml/item24.xml><?xml version="1.0" encoding="utf-8"?>
<nXeGKudETKPeaCNGFh5ix5fP7fSWtl37NIroXmYBQsS1cecqKZfGozr8W9iy>vDROSGH0q8YAO9yu9t+3mLQZe+N3JD1gGZhnOlBXBx8jPXOm2LH9UUYQJpU6GAr0DshfkbPxKPN5alog6yh+S0WlZzbnRYG3xmVORoTUVe4=</nXeGKudETKPeaCNGFh5ix5fP7fSWtl37NIroXmYBQsS1cecqKZfGozr8W9iy>
</file>

<file path=customXml/item25.xml><?xml version="1.0" encoding="utf-8"?>
<NovaPath_docClassDate>01/31/2017 14:20:39</NovaPath_docClassDate>
</file>

<file path=customXml/item26.xml><?xml version="1.0" encoding="utf-8"?>
<nXeGKudETKPeaCNGFh5ix5fP7fSWtl37NIroXmZN38TajkfZeW3Vf6bvmNn8>yk8DkbYrD7xZAi8e2uL3TtCNgVmlmCIgdyxZL2RffHg+dKJqiADKYfwz1+vx5oUr</nXeGKudETKPeaCNGFh5ix5fP7fSWtl37NIroXmZN38TajkfZeW3Vf6bvmNn8>
</file>

<file path=customXml/item2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7E1EDEEE-5BE6-47EE-ABE1-B378215BB4C5}">
  <ds:schemaRefs/>
</ds:datastoreItem>
</file>

<file path=customXml/itemProps2.xml><?xml version="1.0" encoding="utf-8"?>
<ds:datastoreItem xmlns:ds="http://schemas.openxmlformats.org/officeDocument/2006/customXml" ds:itemID="{9AA0E082-B248-4B06-8753-58FA7AC112EE}">
  <ds:schemaRefs/>
</ds:datastoreItem>
</file>

<file path=customXml/itemProps3.xml><?xml version="1.0" encoding="utf-8"?>
<ds:datastoreItem xmlns:ds="http://schemas.openxmlformats.org/officeDocument/2006/customXml" ds:itemID="{ECC202FA-336F-4937-9374-9DFD11ADE547}">
  <ds:schemaRefs/>
</ds:datastoreItem>
</file>

<file path=customXml/itemProps4.xml><?xml version="1.0" encoding="utf-8"?>
<ds:datastoreItem xmlns:ds="http://schemas.openxmlformats.org/officeDocument/2006/customXml" ds:itemID="{27A08490-E80C-4EB8-AD73-FB100E610144}">
  <ds:schemaRefs/>
</ds:datastoreItem>
</file>

<file path=customXml/itemProps5.xml><?xml version="1.0" encoding="utf-8"?>
<ds:datastoreItem xmlns:ds="http://schemas.openxmlformats.org/officeDocument/2006/customXml" ds:itemID="{C439961F-A607-4AA5-BBC4-63F98DC48007}">
  <ds:schemaRefs/>
</ds:datastoreItem>
</file>

<file path=customXml/itemProps6.xml><?xml version="1.0" encoding="utf-8"?>
<ds:datastoreItem xmlns:ds="http://schemas.openxmlformats.org/officeDocument/2006/customXml" ds:itemID="{0C212B6B-46D6-4B5E-96D9-5DF5D84EFC03}">
  <ds:schemaRefs/>
</ds:datastoreItem>
</file>

<file path=customXml/itemProps7.xml><?xml version="1.0" encoding="utf-8"?>
<ds:datastoreItem xmlns:ds="http://schemas.openxmlformats.org/officeDocument/2006/customXml" ds:itemID="{3A9015A3-F3CF-4FC3-AC39-ADFDF053111E}">
  <ds:schemaRefs/>
</ds:datastoreItem>
</file>

<file path=customXml/itemProps8.xml><?xml version="1.0" encoding="utf-8"?>
<ds:datastoreItem xmlns:ds="http://schemas.openxmlformats.org/officeDocument/2006/customXml" ds:itemID="{54FBC58E-03D6-454D-B8E0-30459C972F91}">
  <ds:schemaRefs/>
</ds:datastoreItem>
</file>

<file path=customXml/itemProps9.xml><?xml version="1.0" encoding="utf-8"?>
<ds:datastoreItem xmlns:ds="http://schemas.openxmlformats.org/officeDocument/2006/customXml" ds:itemID="{3CE8A2FD-B093-4608-90FC-FA98E9A9FAF8}">
  <ds:schemaRefs/>
</ds:datastoreItem>
</file>

<file path=customXml/itemProps10.xml><?xml version="1.0" encoding="utf-8"?>
<ds:datastoreItem xmlns:ds="http://schemas.openxmlformats.org/officeDocument/2006/customXml" ds:itemID="{DDA99FCB-30E4-4D83-BA02-D57A93C776FB}">
  <ds:schemaRefs/>
</ds:datastoreItem>
</file>

<file path=customXml/itemProps11.xml><?xml version="1.0" encoding="utf-8"?>
<ds:datastoreItem xmlns:ds="http://schemas.openxmlformats.org/officeDocument/2006/customXml" ds:itemID="{899803FF-880C-4C65-97B6-C11BC3671C2A}">
  <ds:schemaRefs/>
</ds:datastoreItem>
</file>

<file path=customXml/itemProps12.xml><?xml version="1.0" encoding="utf-8"?>
<ds:datastoreItem xmlns:ds="http://schemas.openxmlformats.org/officeDocument/2006/customXml" ds:itemID="{51C57976-7248-458B-8C7A-1846FFABED99}">
  <ds:schemaRefs/>
</ds:datastoreItem>
</file>

<file path=customXml/itemProps13.xml><?xml version="1.0" encoding="utf-8"?>
<ds:datastoreItem xmlns:ds="http://schemas.openxmlformats.org/officeDocument/2006/customXml" ds:itemID="{0E17E913-E28C-4CD3-BCBF-D415224D8421}">
  <ds:schemaRefs/>
</ds:datastoreItem>
</file>

<file path=customXml/itemProps14.xml><?xml version="1.0" encoding="utf-8"?>
<ds:datastoreItem xmlns:ds="http://schemas.openxmlformats.org/officeDocument/2006/customXml" ds:itemID="{3C133C87-A061-4393-ACE5-892E1DA2F50D}">
  <ds:schemaRefs/>
</ds:datastoreItem>
</file>

<file path=customXml/itemProps15.xml><?xml version="1.0" encoding="utf-8"?>
<ds:datastoreItem xmlns:ds="http://schemas.openxmlformats.org/officeDocument/2006/customXml" ds:itemID="{F9869689-DC7E-4356-8004-84392A038B42}">
  <ds:schemaRefs/>
</ds:datastoreItem>
</file>

<file path=customXml/itemProps16.xml><?xml version="1.0" encoding="utf-8"?>
<ds:datastoreItem xmlns:ds="http://schemas.openxmlformats.org/officeDocument/2006/customXml" ds:itemID="{722D4985-0196-4419-B878-89EFFF0C5AC9}">
  <ds:schemaRefs/>
</ds:datastoreItem>
</file>

<file path=customXml/itemProps17.xml><?xml version="1.0" encoding="utf-8"?>
<ds:datastoreItem xmlns:ds="http://schemas.openxmlformats.org/officeDocument/2006/customXml" ds:itemID="{0A32C637-53B0-4FB0-92AB-48E02384246D}">
  <ds:schemaRefs/>
</ds:datastoreItem>
</file>

<file path=customXml/itemProps18.xml><?xml version="1.0" encoding="utf-8"?>
<ds:datastoreItem xmlns:ds="http://schemas.openxmlformats.org/officeDocument/2006/customXml" ds:itemID="{0A086EDA-F1F7-489C-AD63-4544FCD5C82F}">
  <ds:schemaRefs/>
</ds:datastoreItem>
</file>

<file path=customXml/itemProps19.xml><?xml version="1.0" encoding="utf-8"?>
<ds:datastoreItem xmlns:ds="http://schemas.openxmlformats.org/officeDocument/2006/customXml" ds:itemID="{A16763E7-9E71-405B-9E25-69B8D95F7E0E}">
  <ds:schemaRefs/>
</ds:datastoreItem>
</file>

<file path=customXml/itemProps20.xml><?xml version="1.0" encoding="utf-8"?>
<ds:datastoreItem xmlns:ds="http://schemas.openxmlformats.org/officeDocument/2006/customXml" ds:itemID="{4FABD803-3DF0-4D42-9662-F8BB58389B00}">
  <ds:schemaRefs/>
</ds:datastoreItem>
</file>

<file path=customXml/itemProps21.xml><?xml version="1.0" encoding="utf-8"?>
<ds:datastoreItem xmlns:ds="http://schemas.openxmlformats.org/officeDocument/2006/customXml" ds:itemID="{C42EBE62-B2F7-44CD-9E7E-1535528DA574}">
  <ds:schemaRefs/>
</ds:datastoreItem>
</file>

<file path=customXml/itemProps22.xml><?xml version="1.0" encoding="utf-8"?>
<ds:datastoreItem xmlns:ds="http://schemas.openxmlformats.org/officeDocument/2006/customXml" ds:itemID="{CF713D8D-E47D-41BF-80A9-3EE16E517AAD}">
  <ds:schemaRefs/>
</ds:datastoreItem>
</file>

<file path=customXml/itemProps23.xml><?xml version="1.0" encoding="utf-8"?>
<ds:datastoreItem xmlns:ds="http://schemas.openxmlformats.org/officeDocument/2006/customXml" ds:itemID="{20383E9F-D752-4B94-B5B9-F5347E26ABBB}">
  <ds:schemaRefs/>
</ds:datastoreItem>
</file>

<file path=customXml/itemProps24.xml><?xml version="1.0" encoding="utf-8"?>
<ds:datastoreItem xmlns:ds="http://schemas.openxmlformats.org/officeDocument/2006/customXml" ds:itemID="{68004C89-6EAA-4157-9E92-13EA84607921}">
  <ds:schemaRefs/>
</ds:datastoreItem>
</file>

<file path=customXml/itemProps25.xml><?xml version="1.0" encoding="utf-8"?>
<ds:datastoreItem xmlns:ds="http://schemas.openxmlformats.org/officeDocument/2006/customXml" ds:itemID="{C32A3307-EE03-45CD-AEDB-96AD908FE3DE}">
  <ds:schemaRefs/>
</ds:datastoreItem>
</file>

<file path=customXml/itemProps26.xml><?xml version="1.0" encoding="utf-8"?>
<ds:datastoreItem xmlns:ds="http://schemas.openxmlformats.org/officeDocument/2006/customXml" ds:itemID="{C99B120B-7B35-4D1D-8DA6-CF0E1A9CA6DA}">
  <ds:schemaRefs/>
</ds:datastoreItem>
</file>

<file path=customXml/itemProps27.xml><?xml version="1.0" encoding="utf-8"?>
<ds:datastoreItem xmlns:ds="http://schemas.openxmlformats.org/officeDocument/2006/customXml" ds:itemID="{A9900077-EB4D-4F62-B1E3-DA82F180482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Pages>
  <Words>359</Words>
  <Characters>1913</Characters>
  <Application>Microsoft Office Word</Application>
  <DocSecurity>0</DocSecurity>
  <Lines>119</Lines>
  <Paragraphs>49</Paragraphs>
  <ScaleCrop>false</ScaleCrop>
  <HeadingPairs>
    <vt:vector size="2" baseType="variant">
      <vt:variant>
        <vt:lpstr>Titel</vt:lpstr>
      </vt:variant>
      <vt:variant>
        <vt:i4>1</vt:i4>
      </vt:variant>
    </vt:vector>
  </HeadingPairs>
  <TitlesOfParts>
    <vt:vector size="1" baseType="lpstr">
      <vt:lpstr>     </vt:lpstr>
    </vt:vector>
  </TitlesOfParts>
  <Company>Bartenbach &amp; Co.</Company>
  <LinksUpToDate>false</LinksUpToDate>
  <CharactersWithSpaces>2223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subject/>
  <dc:creator>Alexandra Mark</dc:creator>
  <cp:keywords>Unclassified</cp:keywords>
  <dc:description/>
  <cp:lastModifiedBy>Laura Seitz</cp:lastModifiedBy>
  <cp:revision>4</cp:revision>
  <cp:lastPrinted>2014-12-11T13:46:00Z</cp:lastPrinted>
  <dcterms:created xsi:type="dcterms:W3CDTF">2017-01-31T13:23:00Z</dcterms:created>
  <dcterms:modified xsi:type="dcterms:W3CDTF">2017-01-31T15:44:00Z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kumenten-ID">
    <vt:lpwstr>EMM7EESLWTA6S9JJBXFFX0CEVI</vt:lpwstr>
  </property>
  <property fmtid="{D5CDD505-2E9C-101B-9397-08002B2CF9AE}" pid="3" name="NovaPath-Version">
    <vt:lpwstr>3.5.2.10942</vt:lpwstr>
  </property>
  <property fmtid="{D5CDD505-2E9C-101B-9397-08002B2CF9AE}" pid="4" name="Klassifizierung">
    <vt:lpwstr>Unclassified</vt:lpwstr>
  </property>
  <property fmtid="{D5CDD505-2E9C-101B-9397-08002B2CF9AE}" pid="5" name="Klassifizierungs-Id">
    <vt:lpwstr>85833B30A0A94097AF778A115A4505DD</vt:lpwstr>
  </property>
  <property fmtid="{D5CDD505-2E9C-101B-9397-08002B2CF9AE}" pid="6" name="Klassifizierungs-Datum">
    <vt:lpwstr>01/31/2017 14:20:39</vt:lpwstr>
  </property>
</Properties>
</file>